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8" r:id="rId3"/>
    <p:sldId id="274" r:id="rId4"/>
    <p:sldId id="264" r:id="rId5"/>
    <p:sldId id="265" r:id="rId6"/>
    <p:sldId id="266" r:id="rId7"/>
    <p:sldId id="267" r:id="rId8"/>
    <p:sldId id="275" r:id="rId9"/>
    <p:sldId id="258" r:id="rId10"/>
    <p:sldId id="269" r:id="rId11"/>
    <p:sldId id="270" r:id="rId12"/>
    <p:sldId id="277" r:id="rId13"/>
    <p:sldId id="278" r:id="rId14"/>
    <p:sldId id="279" r:id="rId15"/>
    <p:sldId id="280" r:id="rId16"/>
    <p:sldId id="281" r:id="rId17"/>
    <p:sldId id="282" r:id="rId18"/>
    <p:sldId id="276" r:id="rId19"/>
    <p:sldId id="288" r:id="rId20"/>
    <p:sldId id="289" r:id="rId21"/>
    <p:sldId id="293" r:id="rId22"/>
    <p:sldId id="291" r:id="rId23"/>
    <p:sldId id="292" r:id="rId24"/>
    <p:sldId id="286" r:id="rId25"/>
    <p:sldId id="287" r:id="rId26"/>
    <p:sldId id="259" r:id="rId27"/>
    <p:sldId id="294" r:id="rId28"/>
    <p:sldId id="296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00"/>
    <a:srgbClr val="4AB7DC"/>
    <a:srgbClr val="DE5500"/>
    <a:srgbClr val="C84C00"/>
    <a:srgbClr val="B84600"/>
    <a:srgbClr val="EA5900"/>
    <a:srgbClr val="BC2D00"/>
    <a:srgbClr val="B02A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0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BA090-3B9B-4B69-81FF-65CEC28CD05C}" type="datetimeFigureOut">
              <a:rPr lang="zh-CN" altLang="en-US" smtClean="0"/>
              <a:t>2015/3/12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15F3D-614A-4F91-9347-03431502D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41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fld id="{0421D9C5-24A6-495E-BB7C-A1B26B7236CD}" type="slidenum">
              <a:rPr lang="zh-CN" altLang="en-US">
                <a:latin typeface="Calibri" pitchFamily="34" charset="0"/>
              </a:rPr>
              <a:pPr/>
              <a:t>2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15F3D-614A-4F91-9347-03431502D1A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51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/>
          <p:cNvGrpSpPr>
            <a:grpSpLocks/>
          </p:cNvGrpSpPr>
          <p:nvPr userDrawn="1"/>
        </p:nvGrpSpPr>
        <p:grpSpPr bwMode="auto">
          <a:xfrm>
            <a:off x="-12700" y="255588"/>
            <a:ext cx="9156700" cy="2365375"/>
            <a:chOff x="0" y="0"/>
            <a:chExt cx="7692" cy="1490"/>
          </a:xfrm>
        </p:grpSpPr>
        <p:pic>
          <p:nvPicPr>
            <p:cNvPr id="35" name="Freeform 5"/>
            <p:cNvPicPr>
              <a:picLocks noEditPoints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92" cy="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4"/>
            <p:cNvSpPr txBox="1">
              <a:spLocks noChangeArrowheads="1"/>
            </p:cNvSpPr>
            <p:nvPr/>
          </p:nvSpPr>
          <p:spPr bwMode="auto">
            <a:xfrm>
              <a:off x="4" y="5"/>
              <a:ext cx="7680" cy="1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endParaRPr lang="zh-CN" altLang="en-US" sz="2400">
                <a:latin typeface="Copperplate Gothic Bold" pitchFamily="34" charset="0"/>
                <a:ea typeface="微软雅黑" pitchFamily="34" charset="-122"/>
              </a:endParaRPr>
            </a:p>
          </p:txBody>
        </p:sp>
      </p:grpSp>
      <p:sp>
        <p:nvSpPr>
          <p:cNvPr id="37" name="矩形 1"/>
          <p:cNvSpPr>
            <a:spLocks noChangeArrowheads="1"/>
          </p:cNvSpPr>
          <p:nvPr userDrawn="1"/>
        </p:nvSpPr>
        <p:spPr bwMode="auto">
          <a:xfrm>
            <a:off x="12700" y="2620963"/>
            <a:ext cx="9147172" cy="1716087"/>
          </a:xfrm>
          <a:prstGeom prst="rect">
            <a:avLst/>
          </a:prstGeom>
          <a:solidFill>
            <a:srgbClr val="4AB7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555" tIns="60960" rIns="122555" bIns="60960"/>
          <a:lstStyle/>
          <a:p>
            <a:pPr eaLnBrk="1" hangingPunct="1">
              <a:buFont typeface="Arial" pitchFamily="34" charset="0"/>
              <a:buNone/>
            </a:pPr>
            <a:endParaRPr lang="zh-CN" altLang="en-US" sz="2400" dirty="0">
              <a:latin typeface="Copperplate Gothic Bold" pitchFamily="34" charset="0"/>
              <a:ea typeface="微软雅黑" pitchFamily="34" charset="-122"/>
            </a:endParaRPr>
          </a:p>
        </p:txBody>
      </p:sp>
      <p:cxnSp>
        <p:nvCxnSpPr>
          <p:cNvPr id="38" name="直接连接符 24"/>
          <p:cNvCxnSpPr>
            <a:cxnSpLocks noChangeShapeType="1"/>
          </p:cNvCxnSpPr>
          <p:nvPr userDrawn="1"/>
        </p:nvCxnSpPr>
        <p:spPr bwMode="auto">
          <a:xfrm>
            <a:off x="0" y="4373563"/>
            <a:ext cx="9147172" cy="0"/>
          </a:xfrm>
          <a:prstGeom prst="line">
            <a:avLst/>
          </a:prstGeom>
          <a:noFill/>
          <a:ln w="19050">
            <a:solidFill>
              <a:srgbClr val="28A9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27"/>
          <p:cNvCxnSpPr>
            <a:cxnSpLocks noChangeShapeType="1"/>
          </p:cNvCxnSpPr>
          <p:nvPr userDrawn="1"/>
        </p:nvCxnSpPr>
        <p:spPr bwMode="auto">
          <a:xfrm>
            <a:off x="0" y="4954885"/>
            <a:ext cx="3240815" cy="18984"/>
          </a:xfrm>
          <a:prstGeom prst="line">
            <a:avLst/>
          </a:prstGeom>
          <a:noFill/>
          <a:ln w="3175">
            <a:solidFill>
              <a:srgbClr val="28A9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29"/>
          <p:cNvCxnSpPr>
            <a:cxnSpLocks noChangeShapeType="1"/>
          </p:cNvCxnSpPr>
          <p:nvPr userDrawn="1"/>
        </p:nvCxnSpPr>
        <p:spPr bwMode="auto">
          <a:xfrm>
            <a:off x="0" y="5021560"/>
            <a:ext cx="3240815" cy="18984"/>
          </a:xfrm>
          <a:prstGeom prst="line">
            <a:avLst/>
          </a:prstGeom>
          <a:noFill/>
          <a:ln w="3175">
            <a:solidFill>
              <a:srgbClr val="28A9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连接符 31"/>
          <p:cNvCxnSpPr>
            <a:cxnSpLocks noChangeShapeType="1"/>
          </p:cNvCxnSpPr>
          <p:nvPr userDrawn="1"/>
        </p:nvCxnSpPr>
        <p:spPr bwMode="auto">
          <a:xfrm>
            <a:off x="0" y="5086647"/>
            <a:ext cx="3240815" cy="18984"/>
          </a:xfrm>
          <a:prstGeom prst="line">
            <a:avLst/>
          </a:prstGeom>
          <a:noFill/>
          <a:ln w="3175">
            <a:solidFill>
              <a:srgbClr val="28A9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 Box 12"/>
          <p:cNvSpPr txBox="1">
            <a:spLocks noChangeArrowheads="1"/>
          </p:cNvSpPr>
          <p:nvPr userDrawn="1"/>
        </p:nvSpPr>
        <p:spPr bwMode="auto">
          <a:xfrm>
            <a:off x="3168806" y="3141663"/>
            <a:ext cx="277134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>
              <a:buFont typeface="Arial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ea typeface="方正水柱简体" charset="-122"/>
              </a:rPr>
              <a:t>移动</a:t>
            </a:r>
            <a:r>
              <a:rPr lang="en-US" altLang="zh-CN" sz="4400" b="1" dirty="0" err="1" smtClean="0">
                <a:solidFill>
                  <a:schemeClr val="bg1"/>
                </a:solidFill>
                <a:ea typeface="方正水柱简体" charset="-122"/>
              </a:rPr>
              <a:t>O2O</a:t>
            </a:r>
            <a:endParaRPr lang="zh-CN" altLang="en-US" sz="4400" b="1" dirty="0">
              <a:solidFill>
                <a:schemeClr val="bg1"/>
              </a:solidFill>
              <a:ea typeface="方正水柱简体" charset="-122"/>
            </a:endParaRPr>
          </a:p>
        </p:txBody>
      </p:sp>
      <p:grpSp>
        <p:nvGrpSpPr>
          <p:cNvPr id="45" name="Group 13"/>
          <p:cNvGrpSpPr>
            <a:grpSpLocks/>
          </p:cNvGrpSpPr>
          <p:nvPr userDrawn="1"/>
        </p:nvGrpSpPr>
        <p:grpSpPr bwMode="auto">
          <a:xfrm>
            <a:off x="5939698" y="4956199"/>
            <a:ext cx="3240814" cy="144462"/>
            <a:chOff x="0" y="0"/>
            <a:chExt cx="6802" cy="227"/>
          </a:xfrm>
        </p:grpSpPr>
        <p:cxnSp>
          <p:nvCxnSpPr>
            <p:cNvPr id="46" name="直接连接符 39"/>
            <p:cNvCxnSpPr>
              <a:cxnSpLocks noChangeShapeType="1"/>
            </p:cNvCxnSpPr>
            <p:nvPr/>
          </p:nvCxnSpPr>
          <p:spPr bwMode="auto">
            <a:xfrm>
              <a:off x="0" y="0"/>
              <a:ext cx="6802" cy="20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7" name="直接连接符 40"/>
            <p:cNvCxnSpPr>
              <a:cxnSpLocks noChangeShapeType="1"/>
            </p:cNvCxnSpPr>
            <p:nvPr/>
          </p:nvCxnSpPr>
          <p:spPr bwMode="auto">
            <a:xfrm>
              <a:off x="0" y="105"/>
              <a:ext cx="6802" cy="20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" name="直接连接符 41"/>
            <p:cNvCxnSpPr>
              <a:cxnSpLocks noChangeShapeType="1"/>
            </p:cNvCxnSpPr>
            <p:nvPr/>
          </p:nvCxnSpPr>
          <p:spPr bwMode="auto">
            <a:xfrm>
              <a:off x="0" y="207"/>
              <a:ext cx="6802" cy="20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57" name="文本框 42"/>
          <p:cNvSpPr txBox="1">
            <a:spLocks noChangeArrowheads="1"/>
          </p:cNvSpPr>
          <p:nvPr userDrawn="1"/>
        </p:nvSpPr>
        <p:spPr bwMode="auto">
          <a:xfrm>
            <a:off x="3347864" y="4869160"/>
            <a:ext cx="25918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404040"/>
                </a:solidFill>
                <a:latin typeface="Copperplate Gothic Bold" pitchFamily="34" charset="0"/>
                <a:ea typeface="微软雅黑" pitchFamily="34" charset="-122"/>
              </a:rPr>
              <a:t>电子商务与智能服务研究中心</a:t>
            </a:r>
            <a:endParaRPr lang="zh-CN" altLang="en-US" sz="1400" dirty="0">
              <a:solidFill>
                <a:srgbClr val="404040"/>
              </a:solidFill>
              <a:latin typeface="Copperplate Gothic Bold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/>
          <p:cNvGrpSpPr>
            <a:grpSpLocks/>
          </p:cNvGrpSpPr>
          <p:nvPr userDrawn="1"/>
        </p:nvGrpSpPr>
        <p:grpSpPr bwMode="auto">
          <a:xfrm>
            <a:off x="-12700" y="255588"/>
            <a:ext cx="9156700" cy="2365375"/>
            <a:chOff x="0" y="0"/>
            <a:chExt cx="7692" cy="1490"/>
          </a:xfrm>
        </p:grpSpPr>
        <p:pic>
          <p:nvPicPr>
            <p:cNvPr id="35" name="Freeform 5"/>
            <p:cNvPicPr>
              <a:picLocks noEditPoints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92" cy="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4"/>
            <p:cNvSpPr txBox="1">
              <a:spLocks noChangeArrowheads="1"/>
            </p:cNvSpPr>
            <p:nvPr/>
          </p:nvSpPr>
          <p:spPr bwMode="auto">
            <a:xfrm>
              <a:off x="4" y="5"/>
              <a:ext cx="7680" cy="1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endParaRPr lang="zh-CN" altLang="en-US" sz="2400">
                <a:latin typeface="Copperplate Gothic Bold" pitchFamily="34" charset="0"/>
                <a:ea typeface="微软雅黑" pitchFamily="34" charset="-122"/>
              </a:endParaRPr>
            </a:p>
          </p:txBody>
        </p:sp>
      </p:grpSp>
      <p:sp>
        <p:nvSpPr>
          <p:cNvPr id="37" name="矩形 1"/>
          <p:cNvSpPr>
            <a:spLocks noChangeArrowheads="1"/>
          </p:cNvSpPr>
          <p:nvPr userDrawn="1"/>
        </p:nvSpPr>
        <p:spPr bwMode="auto">
          <a:xfrm>
            <a:off x="12700" y="2620963"/>
            <a:ext cx="9147172" cy="1716087"/>
          </a:xfrm>
          <a:prstGeom prst="rect">
            <a:avLst/>
          </a:prstGeom>
          <a:solidFill>
            <a:srgbClr val="4AB7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555" tIns="60960" rIns="122555" bIns="60960"/>
          <a:lstStyle/>
          <a:p>
            <a:pPr eaLnBrk="1" hangingPunct="1">
              <a:buFont typeface="Arial" pitchFamily="34" charset="0"/>
              <a:buNone/>
            </a:pPr>
            <a:endParaRPr lang="zh-CN" altLang="en-US" sz="2400">
              <a:latin typeface="Copperplate Gothic Bold" pitchFamily="34" charset="0"/>
              <a:ea typeface="微软雅黑" pitchFamily="34" charset="-122"/>
            </a:endParaRPr>
          </a:p>
        </p:txBody>
      </p:sp>
      <p:cxnSp>
        <p:nvCxnSpPr>
          <p:cNvPr id="38" name="直接连接符 24"/>
          <p:cNvCxnSpPr>
            <a:cxnSpLocks noChangeShapeType="1"/>
          </p:cNvCxnSpPr>
          <p:nvPr userDrawn="1"/>
        </p:nvCxnSpPr>
        <p:spPr bwMode="auto">
          <a:xfrm>
            <a:off x="0" y="4373563"/>
            <a:ext cx="9147172" cy="0"/>
          </a:xfrm>
          <a:prstGeom prst="line">
            <a:avLst/>
          </a:prstGeom>
          <a:noFill/>
          <a:ln w="19050">
            <a:solidFill>
              <a:srgbClr val="28A9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27"/>
          <p:cNvCxnSpPr>
            <a:cxnSpLocks noChangeShapeType="1"/>
          </p:cNvCxnSpPr>
          <p:nvPr userDrawn="1"/>
        </p:nvCxnSpPr>
        <p:spPr bwMode="auto">
          <a:xfrm>
            <a:off x="0" y="4795838"/>
            <a:ext cx="3240815" cy="18984"/>
          </a:xfrm>
          <a:prstGeom prst="line">
            <a:avLst/>
          </a:prstGeom>
          <a:noFill/>
          <a:ln w="3175">
            <a:solidFill>
              <a:srgbClr val="28A9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29"/>
          <p:cNvCxnSpPr>
            <a:cxnSpLocks noChangeShapeType="1"/>
          </p:cNvCxnSpPr>
          <p:nvPr userDrawn="1"/>
        </p:nvCxnSpPr>
        <p:spPr bwMode="auto">
          <a:xfrm>
            <a:off x="0" y="4862513"/>
            <a:ext cx="3240815" cy="18984"/>
          </a:xfrm>
          <a:prstGeom prst="line">
            <a:avLst/>
          </a:prstGeom>
          <a:noFill/>
          <a:ln w="3175">
            <a:solidFill>
              <a:srgbClr val="28A9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连接符 31"/>
          <p:cNvCxnSpPr>
            <a:cxnSpLocks noChangeShapeType="1"/>
          </p:cNvCxnSpPr>
          <p:nvPr userDrawn="1"/>
        </p:nvCxnSpPr>
        <p:spPr bwMode="auto">
          <a:xfrm>
            <a:off x="0" y="4927600"/>
            <a:ext cx="3240815" cy="18984"/>
          </a:xfrm>
          <a:prstGeom prst="line">
            <a:avLst/>
          </a:prstGeom>
          <a:noFill/>
          <a:ln w="3175">
            <a:solidFill>
              <a:srgbClr val="28A9D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 Box 12"/>
          <p:cNvSpPr txBox="1">
            <a:spLocks noChangeArrowheads="1"/>
          </p:cNvSpPr>
          <p:nvPr userDrawn="1"/>
        </p:nvSpPr>
        <p:spPr bwMode="auto">
          <a:xfrm>
            <a:off x="3563888" y="2852937"/>
            <a:ext cx="25202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>
              <a:buFont typeface="Arial" pitchFamily="34" charset="0"/>
              <a:buNone/>
            </a:pPr>
            <a:r>
              <a:rPr lang="zh-CN" altLang="en-US" sz="7200" b="1" dirty="0" smtClean="0">
                <a:solidFill>
                  <a:schemeClr val="bg1"/>
                </a:solidFill>
                <a:ea typeface="方正水柱简体" charset="-122"/>
              </a:rPr>
              <a:t>谢谢</a:t>
            </a:r>
            <a:endParaRPr lang="zh-CN" altLang="en-US" sz="7200" b="1" dirty="0">
              <a:solidFill>
                <a:schemeClr val="bg1"/>
              </a:solidFill>
              <a:ea typeface="方正水柱简体" charset="-122"/>
            </a:endParaRPr>
          </a:p>
        </p:txBody>
      </p:sp>
      <p:grpSp>
        <p:nvGrpSpPr>
          <p:cNvPr id="45" name="Group 13"/>
          <p:cNvGrpSpPr>
            <a:grpSpLocks/>
          </p:cNvGrpSpPr>
          <p:nvPr userDrawn="1"/>
        </p:nvGrpSpPr>
        <p:grpSpPr bwMode="auto">
          <a:xfrm>
            <a:off x="5939698" y="4797152"/>
            <a:ext cx="3240814" cy="144462"/>
            <a:chOff x="0" y="0"/>
            <a:chExt cx="6802" cy="227"/>
          </a:xfrm>
        </p:grpSpPr>
        <p:cxnSp>
          <p:nvCxnSpPr>
            <p:cNvPr id="46" name="直接连接符 39"/>
            <p:cNvCxnSpPr>
              <a:cxnSpLocks noChangeShapeType="1"/>
            </p:cNvCxnSpPr>
            <p:nvPr/>
          </p:nvCxnSpPr>
          <p:spPr bwMode="auto">
            <a:xfrm>
              <a:off x="0" y="0"/>
              <a:ext cx="6802" cy="20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7" name="直接连接符 40"/>
            <p:cNvCxnSpPr>
              <a:cxnSpLocks noChangeShapeType="1"/>
            </p:cNvCxnSpPr>
            <p:nvPr/>
          </p:nvCxnSpPr>
          <p:spPr bwMode="auto">
            <a:xfrm>
              <a:off x="0" y="105"/>
              <a:ext cx="6802" cy="20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" name="直接连接符 41"/>
            <p:cNvCxnSpPr>
              <a:cxnSpLocks noChangeShapeType="1"/>
            </p:cNvCxnSpPr>
            <p:nvPr/>
          </p:nvCxnSpPr>
          <p:spPr bwMode="auto">
            <a:xfrm>
              <a:off x="0" y="207"/>
              <a:ext cx="6802" cy="20"/>
            </a:xfrm>
            <a:prstGeom prst="line">
              <a:avLst/>
            </a:prstGeom>
            <a:noFill/>
            <a:ln w="3175">
              <a:solidFill>
                <a:srgbClr val="28A9D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5" name="文本框 42"/>
          <p:cNvSpPr txBox="1">
            <a:spLocks noChangeArrowheads="1"/>
          </p:cNvSpPr>
          <p:nvPr userDrawn="1"/>
        </p:nvSpPr>
        <p:spPr bwMode="auto">
          <a:xfrm>
            <a:off x="3347864" y="4710113"/>
            <a:ext cx="25918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404040"/>
                </a:solidFill>
                <a:latin typeface="Copperplate Gothic Bold" pitchFamily="34" charset="0"/>
                <a:ea typeface="微软雅黑" pitchFamily="34" charset="-122"/>
              </a:rPr>
              <a:t>电子商务与智能服务研究中心</a:t>
            </a:r>
            <a:endParaRPr lang="zh-CN" altLang="en-US" sz="1400" dirty="0">
              <a:solidFill>
                <a:srgbClr val="404040"/>
              </a:solidFill>
              <a:latin typeface="Copperplate Gothic Bold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065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35290-C23A-4874-9E9D-CC02D7A2603A}" type="datetimeFigureOut">
              <a:rPr lang="zh-CN" altLang="en-US"/>
              <a:pPr>
                <a:defRPr/>
              </a:pPr>
              <a:t>2015/3/12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88D01E-C284-42CC-AF24-2D0A75CE0D0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66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385F4BC-8D46-43BF-8D4A-C2FE9062CA87}" type="datetimeFigureOut">
              <a:rPr lang="zh-CN" altLang="en-US" smtClean="0"/>
              <a:t>2015/3/12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F6C51F6-00AB-4A1A-B678-656960B66B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41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7504" y="328085"/>
            <a:ext cx="3744416" cy="587478"/>
            <a:chOff x="2843808" y="455803"/>
            <a:chExt cx="3744416" cy="457481"/>
          </a:xfrm>
        </p:grpSpPr>
        <p:sp>
          <p:nvSpPr>
            <p:cNvPr id="3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dirty="0" err="1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O2O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行业概况：发展历程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113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7504" y="328085"/>
            <a:ext cx="3744416" cy="587478"/>
            <a:chOff x="2843808" y="455803"/>
            <a:chExt cx="3744416" cy="457481"/>
          </a:xfrm>
        </p:grpSpPr>
        <p:sp>
          <p:nvSpPr>
            <p:cNvPr id="3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dirty="0" err="1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O2O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行业概况：发展现状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7133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7504" y="328085"/>
            <a:ext cx="2376264" cy="587478"/>
            <a:chOff x="2843808" y="455803"/>
            <a:chExt cx="3744416" cy="457481"/>
          </a:xfrm>
        </p:grpSpPr>
        <p:sp>
          <p:nvSpPr>
            <p:cNvPr id="3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dirty="0" err="1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O2O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行业图谱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492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23528" y="328085"/>
            <a:ext cx="1728192" cy="587478"/>
            <a:chOff x="2843808" y="455803"/>
            <a:chExt cx="3744416" cy="457481"/>
          </a:xfrm>
        </p:grpSpPr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餐饮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813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23528" y="328085"/>
            <a:ext cx="1728192" cy="587478"/>
            <a:chOff x="2843808" y="455803"/>
            <a:chExt cx="3744416" cy="457481"/>
          </a:xfrm>
        </p:grpSpPr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零售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98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23528" y="328085"/>
            <a:ext cx="1728192" cy="587478"/>
            <a:chOff x="2843808" y="455803"/>
            <a:chExt cx="3744416" cy="457481"/>
          </a:xfrm>
        </p:grpSpPr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金融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976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23528" y="328085"/>
            <a:ext cx="1728192" cy="587478"/>
            <a:chOff x="2843808" y="455803"/>
            <a:chExt cx="3744416" cy="457481"/>
          </a:xfrm>
        </p:grpSpPr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投资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630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23528" y="328085"/>
            <a:ext cx="1728192" cy="587478"/>
            <a:chOff x="2843808" y="455803"/>
            <a:chExt cx="3744416" cy="457481"/>
          </a:xfrm>
        </p:grpSpPr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dirty="0" err="1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O2O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生态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71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 userDrawn="1"/>
        </p:nvGrpSpPr>
        <p:grpSpPr bwMode="auto">
          <a:xfrm>
            <a:off x="5006210" y="5544616"/>
            <a:ext cx="3814262" cy="1052736"/>
            <a:chOff x="0" y="0"/>
            <a:chExt cx="7692" cy="1490"/>
          </a:xfrm>
        </p:grpSpPr>
        <p:pic>
          <p:nvPicPr>
            <p:cNvPr id="8" name="Freeform 5"/>
            <p:cNvPicPr>
              <a:picLocks noEditPoints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92" cy="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4" y="5"/>
              <a:ext cx="7680" cy="1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endParaRPr lang="zh-CN" altLang="en-US" sz="2400">
                <a:latin typeface="Copperplate Gothic Bold" pitchFamily="34" charset="0"/>
                <a:ea typeface="微软雅黑" pitchFamily="34" charset="-122"/>
              </a:endParaRPr>
            </a:p>
          </p:txBody>
        </p:sp>
      </p:grpSp>
      <p:cxnSp>
        <p:nvCxnSpPr>
          <p:cNvPr id="10" name="直接连接符 27"/>
          <p:cNvCxnSpPr>
            <a:cxnSpLocks noChangeShapeType="1"/>
          </p:cNvCxnSpPr>
          <p:nvPr userDrawn="1"/>
        </p:nvCxnSpPr>
        <p:spPr bwMode="auto">
          <a:xfrm>
            <a:off x="0" y="6614368"/>
            <a:ext cx="9159872" cy="0"/>
          </a:xfrm>
          <a:prstGeom prst="line">
            <a:avLst/>
          </a:prstGeom>
          <a:ln w="19050"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6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51" r:id="rId10"/>
    <p:sldLayoutId id="2147483652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eb.whut.edu.cn/info_2417.html" TargetMode="External"/><Relationship Id="rId2" Type="http://schemas.openxmlformats.org/officeDocument/2006/relationships/hyperlink" Target="http://ieb.whut.edu.cn/news_2767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ieb.whut.edu.cn/news_3017.html;jsessionid=404D78753FF866639F7A5BFDDB5D1FE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9912" y="5420230"/>
            <a:ext cx="1512168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郑慧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2015.3.12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1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16732" r="2710" b="16116"/>
          <a:stretch/>
        </p:blipFill>
        <p:spPr bwMode="auto">
          <a:xfrm>
            <a:off x="156478" y="1844824"/>
            <a:ext cx="8808010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46230" y="2781730"/>
            <a:ext cx="1661674" cy="523220"/>
          </a:xfrm>
          <a:prstGeom prst="rect">
            <a:avLst/>
          </a:prstGeom>
          <a:solidFill>
            <a:srgbClr val="4AB7DC"/>
          </a:solidFill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</a:rPr>
              <a:t>细分领域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63038" y="1976435"/>
            <a:ext cx="0" cy="1613042"/>
          </a:xfrm>
          <a:prstGeom prst="line">
            <a:avLst/>
          </a:prstGeom>
          <a:ln w="3175">
            <a:solidFill>
              <a:srgbClr val="DDDDD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5616" y="2649087"/>
            <a:ext cx="2382678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966202" y="342327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4AB7DC"/>
                </a:solidFill>
              </a:rPr>
              <a:t>&gt;&gt;&gt;</a:t>
            </a:r>
            <a:endParaRPr lang="zh-CN" altLang="en-US" dirty="0">
              <a:solidFill>
                <a:srgbClr val="4AB7D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1016382"/>
            <a:ext cx="7491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969696"/>
                </a:solidFill>
                <a:latin typeface="Serif Black" pitchFamily="2" charset="0"/>
                <a:ea typeface="DFKai-SB" pitchFamily="65" charset="-120"/>
              </a:rPr>
              <a:t>3</a:t>
            </a:r>
            <a:endParaRPr lang="zh-CN" altLang="en-US" sz="13800" dirty="0">
              <a:solidFill>
                <a:srgbClr val="969696"/>
              </a:solidFill>
              <a:latin typeface="Serif Black" pitchFamily="2" charset="0"/>
              <a:ea typeface="DFKai-SB" pitchFamily="65" charset="-12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2484784" y="2649087"/>
            <a:ext cx="238267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499992" y="1134622"/>
            <a:ext cx="1107996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餐饮</a:t>
            </a:r>
            <a:endParaRPr lang="en-US" altLang="zh-CN" sz="24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零售</a:t>
            </a:r>
            <a:endParaRPr lang="en-US" altLang="zh-CN" sz="24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奢侈品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票务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旅游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出行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房产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家居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355976" y="1412776"/>
            <a:ext cx="0" cy="3960440"/>
          </a:xfrm>
          <a:prstGeom prst="line">
            <a:avLst/>
          </a:prstGeom>
          <a:ln w="3175">
            <a:solidFill>
              <a:srgbClr val="4AB7D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396588" y="1124744"/>
            <a:ext cx="1415772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社区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汽车服务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金融</a:t>
            </a:r>
            <a:endParaRPr lang="en-US" altLang="zh-CN" sz="24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婚庆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教育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母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婴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医疗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美业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2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path" presetSubtype="0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 p14:bounceEnd="64000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/>
          <p:bldP spid="14" grpId="0"/>
          <p:bldP spid="16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/>
          <p:bldP spid="14" grpId="0"/>
          <p:bldP spid="16" grpId="0"/>
          <p:bldP spid="1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t="27709" r="5441" b="10502"/>
          <a:stretch/>
        </p:blipFill>
        <p:spPr bwMode="auto">
          <a:xfrm>
            <a:off x="611560" y="2708920"/>
            <a:ext cx="8006281" cy="314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0513" y="836712"/>
            <a:ext cx="8562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的快速发展，给用户生活带来了极大的便利，餐饮</a:t>
            </a: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包括外卖、食材半成品、菜谱、上门服务、预定、团购、点评和美食社交等，每一个细分领域都有对应的商家在提供服务，满足了用户从吃什么到吃完分享的各种需求。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66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https://mmbiz.qlogo.cn/mmbiz/KEsXTkKbBqQItdwXzK0WeqfnE9iaqXe6bGLGedfPO7BF9Jr71Z04DAenXict01xKI5bJnMLf4jRicEg3KUkykgTAg/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t="30715" r="9412" b="20595"/>
          <a:stretch/>
        </p:blipFill>
        <p:spPr bwMode="auto">
          <a:xfrm>
            <a:off x="1135273" y="4462061"/>
            <a:ext cx="6958941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mmbiz.qlogo.cn/mmbiz/KEsXTkKbBqQItdwXzK0WeqfnE9iaqXe6bYfpgvUaqMSIKHuIvw8PZficRrmFBQvpMllreTrtzUo3rWsDqyURD5fw/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5" t="31349" r="9415" b="20387"/>
          <a:stretch/>
        </p:blipFill>
        <p:spPr bwMode="auto">
          <a:xfrm>
            <a:off x="1135273" y="2733869"/>
            <a:ext cx="6958941" cy="234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mmbiz.qlogo.cn/mmbiz/KEsXTkKbBqQItdwXzK0WeqfnE9iaqXe6bd8DUnoEZDvJqKBrWEFLWCeYXdQ6rknV9MOSzLVtQfJnMZHUVv6ODbA/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4" t="30435" r="9289" b="21009"/>
          <a:stretch/>
        </p:blipFill>
        <p:spPr bwMode="auto">
          <a:xfrm>
            <a:off x="1115616" y="861660"/>
            <a:ext cx="6958941" cy="234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1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t="28668" r="11022" b="17724"/>
          <a:stretch/>
        </p:blipFill>
        <p:spPr bwMode="auto">
          <a:xfrm>
            <a:off x="395536" y="2060848"/>
            <a:ext cx="838332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01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30233" r="9274" b="19946"/>
          <a:stretch/>
        </p:blipFill>
        <p:spPr bwMode="auto">
          <a:xfrm>
            <a:off x="1116281" y="1065810"/>
            <a:ext cx="6947064" cy="2386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 descr="https://mmbiz.qlogo.cn/mmbiz/KEsXTkKbBqQItdwXzK0WeqfnE9iaqXe6bNAWvs4oDegO3g43c4I2ukAEiaMUWFjsVutfYe2HDw8TrezZF2nznpHw/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30625" r="9468" b="20632"/>
          <a:stretch/>
        </p:blipFill>
        <p:spPr bwMode="auto">
          <a:xfrm>
            <a:off x="1177077" y="3514082"/>
            <a:ext cx="6923315" cy="236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t="31297" r="18062" b="15803"/>
          <a:stretch/>
        </p:blipFill>
        <p:spPr bwMode="auto">
          <a:xfrm>
            <a:off x="1115616" y="2420888"/>
            <a:ext cx="6602416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0513" y="836712"/>
            <a:ext cx="8562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dirty="0" smtClean="0"/>
              <a:t>金融</a:t>
            </a: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包括支付类、理财类和众筹类，支付类以支付宝钱包为代表，</a:t>
            </a:r>
            <a:r>
              <a:rPr lang="zh-CN" altLang="en-US" sz="2000" dirty="0" smtClean="0">
                <a:solidFill>
                  <a:srgbClr val="FF0000"/>
                </a:solidFill>
              </a:rPr>
              <a:t>用户覆盖率较高</a:t>
            </a:r>
            <a:r>
              <a:rPr lang="zh-CN" altLang="en-US" sz="2000" dirty="0" smtClean="0"/>
              <a:t>；理财类则以闪银和你我贷为代表，包括互联网投资理财和</a:t>
            </a:r>
            <a:r>
              <a:rPr lang="en-US" altLang="zh-CN" sz="2000" dirty="0" err="1" smtClean="0"/>
              <a:t>P2P</a:t>
            </a:r>
            <a:r>
              <a:rPr lang="zh-CN" altLang="en-US" sz="2000" dirty="0" smtClean="0"/>
              <a:t>网贷等，</a:t>
            </a:r>
            <a:r>
              <a:rPr lang="zh-CN" altLang="en-US" sz="2000" dirty="0" smtClean="0">
                <a:solidFill>
                  <a:srgbClr val="FF0000"/>
                </a:solidFill>
              </a:rPr>
              <a:t>热度高</a:t>
            </a:r>
            <a:r>
              <a:rPr lang="zh-CN" altLang="en-US" sz="2000" dirty="0" smtClean="0"/>
              <a:t>；众筹类</a:t>
            </a:r>
            <a:r>
              <a:rPr lang="zh-CN" altLang="en-US" sz="2000" dirty="0" smtClean="0">
                <a:solidFill>
                  <a:srgbClr val="FF0000"/>
                </a:solidFill>
              </a:rPr>
              <a:t>应用较少</a:t>
            </a:r>
            <a:r>
              <a:rPr lang="zh-CN" altLang="en-US" sz="2000" dirty="0" smtClean="0"/>
              <a:t>。</a:t>
            </a:r>
            <a:r>
              <a:rPr lang="en-US" altLang="zh-CN" sz="2000" dirty="0" smtClean="0"/>
              <a:t>	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2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5" t="9331" r="2251" b="20383"/>
          <a:stretch/>
        </p:blipFill>
        <p:spPr bwMode="auto">
          <a:xfrm>
            <a:off x="827584" y="1724468"/>
            <a:ext cx="7588332" cy="336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93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46230" y="2781730"/>
            <a:ext cx="1661674" cy="523220"/>
          </a:xfrm>
          <a:prstGeom prst="rect">
            <a:avLst/>
          </a:prstGeom>
          <a:solidFill>
            <a:srgbClr val="4AB7DC"/>
          </a:solidFill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prstClr val="white"/>
                </a:solidFill>
              </a:rPr>
              <a:t>BAT</a:t>
            </a:r>
            <a:r>
              <a:rPr lang="zh-CN" altLang="en-US" sz="2800" dirty="0" smtClean="0">
                <a:solidFill>
                  <a:prstClr val="white"/>
                </a:solidFill>
              </a:rPr>
              <a:t>布局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63038" y="1976435"/>
            <a:ext cx="0" cy="1613042"/>
          </a:xfrm>
          <a:prstGeom prst="line">
            <a:avLst/>
          </a:prstGeom>
          <a:ln w="3175">
            <a:solidFill>
              <a:srgbClr val="DDDDD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5616" y="2649087"/>
            <a:ext cx="2382678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966202" y="342327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4AB7DC"/>
                </a:solidFill>
              </a:rPr>
              <a:t>&gt;&gt;&gt;</a:t>
            </a:r>
            <a:endParaRPr lang="zh-CN" altLang="en-US" dirty="0">
              <a:solidFill>
                <a:srgbClr val="4AB7D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1016382"/>
            <a:ext cx="7491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969696"/>
                </a:solidFill>
                <a:latin typeface="Serif Black" pitchFamily="2" charset="0"/>
                <a:ea typeface="DFKai-SB" pitchFamily="65" charset="-120"/>
              </a:rPr>
              <a:t>4</a:t>
            </a:r>
            <a:endParaRPr lang="zh-CN" altLang="en-US" sz="13800" dirty="0">
              <a:solidFill>
                <a:srgbClr val="969696"/>
              </a:solidFill>
              <a:latin typeface="Serif Black" pitchFamily="2" charset="0"/>
              <a:ea typeface="DFKai-SB" pitchFamily="65" charset="-12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2484784" y="2649087"/>
            <a:ext cx="238267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499992" y="1988840"/>
            <a:ext cx="318548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投资布局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 smtClean="0">
                <a:latin typeface="黑体" pitchFamily="49" charset="-122"/>
                <a:ea typeface="黑体" pitchFamily="49" charset="-122"/>
              </a:rPr>
              <a:t>O2O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生态：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支付宝未来计划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         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微信智慧生活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         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百度直达号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355976" y="2038828"/>
            <a:ext cx="0" cy="1613042"/>
          </a:xfrm>
          <a:prstGeom prst="line">
            <a:avLst/>
          </a:prstGeom>
          <a:ln w="3175">
            <a:solidFill>
              <a:srgbClr val="4AB7D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7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path" presetSubtype="0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 p14:bounceEnd="64000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/>
          <p:bldP spid="14" grpId="0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/>
          <p:bldP spid="14" grpId="0"/>
          <p:bldP spid="1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zhou\Desktop\【O2O信息图】腾讯入股四维图新 三巨头布局O2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7" b="62147"/>
          <a:stretch/>
        </p:blipFill>
        <p:spPr bwMode="auto">
          <a:xfrm>
            <a:off x="899592" y="-52009"/>
            <a:ext cx="6552728" cy="285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3" b="55303"/>
          <a:stretch/>
        </p:blipFill>
        <p:spPr bwMode="auto">
          <a:xfrm>
            <a:off x="912002" y="2807488"/>
            <a:ext cx="6540318" cy="140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39552" y="328085"/>
            <a:ext cx="1728192" cy="587478"/>
            <a:chOff x="2843808" y="455803"/>
            <a:chExt cx="3744416" cy="457481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投资布局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  <p:pic>
        <p:nvPicPr>
          <p:cNvPr id="9" name="Picture 4" descr="C:\Users\zhou\Desktop\【O2O信息图】腾讯入股四维图新 三巨头布局O2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3" b="29684"/>
          <a:stretch/>
        </p:blipFill>
        <p:spPr bwMode="auto">
          <a:xfrm>
            <a:off x="899592" y="4212667"/>
            <a:ext cx="6552728" cy="26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78" y="2991178"/>
            <a:ext cx="880492" cy="88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749440" y="3865923"/>
            <a:ext cx="1702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BC2D00"/>
                </a:solidFill>
                <a:latin typeface="+mn-ea"/>
              </a:rPr>
              <a:t>（</a:t>
            </a:r>
            <a:r>
              <a:rPr lang="en-US" altLang="zh-CN" sz="1200" b="1" dirty="0" smtClean="0">
                <a:solidFill>
                  <a:srgbClr val="BC2D00"/>
                </a:solidFill>
                <a:latin typeface="+mn-ea"/>
              </a:rPr>
              <a:t>2014</a:t>
            </a:r>
            <a:r>
              <a:rPr lang="zh-CN" altLang="en-US" sz="1200" b="1" dirty="0" smtClean="0">
                <a:solidFill>
                  <a:srgbClr val="BC2D00"/>
                </a:solidFill>
                <a:latin typeface="+mn-ea"/>
              </a:rPr>
              <a:t>年</a:t>
            </a:r>
            <a:r>
              <a:rPr lang="en-US" altLang="zh-CN" sz="1200" b="1" dirty="0" smtClean="0">
                <a:solidFill>
                  <a:srgbClr val="BC2D00"/>
                </a:solidFill>
                <a:latin typeface="+mn-ea"/>
              </a:rPr>
              <a:t>12</a:t>
            </a:r>
            <a:r>
              <a:rPr lang="zh-CN" altLang="en-US" sz="1200" b="1" dirty="0" smtClean="0">
                <a:solidFill>
                  <a:srgbClr val="BC2D00"/>
                </a:solidFill>
                <a:latin typeface="+mn-ea"/>
              </a:rPr>
              <a:t>月，签署</a:t>
            </a:r>
            <a:r>
              <a:rPr lang="zh-CN" altLang="en-US" sz="1200" b="1" dirty="0">
                <a:solidFill>
                  <a:srgbClr val="BC2D00"/>
                </a:solidFill>
                <a:latin typeface="+mn-ea"/>
              </a:rPr>
              <a:t>战略合作及投资</a:t>
            </a:r>
            <a:r>
              <a:rPr lang="zh-CN" altLang="en-US" sz="1200" b="1" dirty="0" smtClean="0">
                <a:solidFill>
                  <a:srgbClr val="BC2D00"/>
                </a:solidFill>
                <a:latin typeface="+mn-ea"/>
              </a:rPr>
              <a:t>协议）</a:t>
            </a:r>
            <a:endParaRPr lang="zh-CN" altLang="en-US" sz="1200" b="1" dirty="0">
              <a:solidFill>
                <a:srgbClr val="BC2D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03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gray">
          <a:xfrm>
            <a:off x="2317750" y="2392784"/>
            <a:ext cx="4699000" cy="301625"/>
          </a:xfrm>
          <a:custGeom>
            <a:avLst/>
            <a:gdLst>
              <a:gd name="T0" fmla="*/ 20706948 w 1120"/>
              <a:gd name="T1" fmla="*/ 11 h 252"/>
              <a:gd name="T2" fmla="*/ 20629597 w 1120"/>
              <a:gd name="T3" fmla="*/ 11 h 252"/>
              <a:gd name="T4" fmla="*/ 20335316 w 1120"/>
              <a:gd name="T5" fmla="*/ 11 h 252"/>
              <a:gd name="T6" fmla="*/ 19858832 w 1120"/>
              <a:gd name="T7" fmla="*/ 11 h 252"/>
              <a:gd name="T8" fmla="*/ 19191786 w 1120"/>
              <a:gd name="T9" fmla="*/ 11 h 252"/>
              <a:gd name="T10" fmla="*/ 18336532 w 1120"/>
              <a:gd name="T11" fmla="*/ 10 h 252"/>
              <a:gd name="T12" fmla="*/ 17339847 w 1120"/>
              <a:gd name="T13" fmla="*/ 10 h 252"/>
              <a:gd name="T14" fmla="*/ 16196141 w 1120"/>
              <a:gd name="T15" fmla="*/ 10 h 252"/>
              <a:gd name="T16" fmla="*/ 14901486 w 1120"/>
              <a:gd name="T17" fmla="*/ 8 h 252"/>
              <a:gd name="T18" fmla="*/ 13494596 w 1120"/>
              <a:gd name="T19" fmla="*/ 8 h 252"/>
              <a:gd name="T20" fmla="*/ 11942220 w 1120"/>
              <a:gd name="T21" fmla="*/ 8 h 252"/>
              <a:gd name="T22" fmla="*/ 10275918 w 1120"/>
              <a:gd name="T23" fmla="*/ 8 h 252"/>
              <a:gd name="T24" fmla="*/ 8612140 w 1120"/>
              <a:gd name="T25" fmla="*/ 8 h 252"/>
              <a:gd name="T26" fmla="*/ 7098185 w 1120"/>
              <a:gd name="T27" fmla="*/ 8 h 252"/>
              <a:gd name="T28" fmla="*/ 5691769 w 1120"/>
              <a:gd name="T29" fmla="*/ 8 h 252"/>
              <a:gd name="T30" fmla="*/ 4395650 w 1120"/>
              <a:gd name="T31" fmla="*/ 10 h 252"/>
              <a:gd name="T32" fmla="*/ 3293330 w 1120"/>
              <a:gd name="T33" fmla="*/ 10 h 252"/>
              <a:gd name="T34" fmla="*/ 2329965 w 1120"/>
              <a:gd name="T35" fmla="*/ 10 h 252"/>
              <a:gd name="T36" fmla="*/ 1515458 w 1120"/>
              <a:gd name="T37" fmla="*/ 11 h 252"/>
              <a:gd name="T38" fmla="*/ 848370 w 1120"/>
              <a:gd name="T39" fmla="*/ 11 h 252"/>
              <a:gd name="T40" fmla="*/ 371720 w 1120"/>
              <a:gd name="T41" fmla="*/ 11 h 252"/>
              <a:gd name="T42" fmla="*/ 114130 w 1120"/>
              <a:gd name="T43" fmla="*/ 11 h 252"/>
              <a:gd name="T44" fmla="*/ 0 w 1120"/>
              <a:gd name="T45" fmla="*/ 11 h 252"/>
              <a:gd name="T46" fmla="*/ 0 w 1120"/>
              <a:gd name="T47" fmla="*/ 3 h 252"/>
              <a:gd name="T48" fmla="*/ 10353269 w 1120"/>
              <a:gd name="T49" fmla="*/ 0 h 252"/>
              <a:gd name="T50" fmla="*/ 20706948 w 1120"/>
              <a:gd name="T51" fmla="*/ 3 h 252"/>
              <a:gd name="T52" fmla="*/ 20706948 w 1120"/>
              <a:gd name="T53" fmla="*/ 11 h 252"/>
              <a:gd name="T54" fmla="*/ 20706948 w 1120"/>
              <a:gd name="T55" fmla="*/ 11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20"/>
              <a:gd name="T85" fmla="*/ 0 h 252"/>
              <a:gd name="T86" fmla="*/ 1120 w 1120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20" h="252">
                <a:moveTo>
                  <a:pt x="1120" y="252"/>
                </a:moveTo>
                <a:lnTo>
                  <a:pt x="1116" y="250"/>
                </a:lnTo>
                <a:lnTo>
                  <a:pt x="1100" y="246"/>
                </a:lnTo>
                <a:lnTo>
                  <a:pt x="1074" y="240"/>
                </a:lnTo>
                <a:lnTo>
                  <a:pt x="1038" y="232"/>
                </a:lnTo>
                <a:lnTo>
                  <a:pt x="992" y="222"/>
                </a:lnTo>
                <a:lnTo>
                  <a:pt x="938" y="212"/>
                </a:lnTo>
                <a:lnTo>
                  <a:pt x="876" y="204"/>
                </a:lnTo>
                <a:lnTo>
                  <a:pt x="806" y="196"/>
                </a:lnTo>
                <a:lnTo>
                  <a:pt x="730" y="190"/>
                </a:lnTo>
                <a:lnTo>
                  <a:pt x="646" y="184"/>
                </a:lnTo>
                <a:lnTo>
                  <a:pt x="556" y="184"/>
                </a:lnTo>
                <a:lnTo>
                  <a:pt x="466" y="184"/>
                </a:lnTo>
                <a:lnTo>
                  <a:pt x="384" y="190"/>
                </a:lnTo>
                <a:lnTo>
                  <a:pt x="308" y="196"/>
                </a:lnTo>
                <a:lnTo>
                  <a:pt x="238" y="204"/>
                </a:lnTo>
                <a:lnTo>
                  <a:pt x="178" y="212"/>
                </a:lnTo>
                <a:lnTo>
                  <a:pt x="126" y="222"/>
                </a:lnTo>
                <a:lnTo>
                  <a:pt x="82" y="232"/>
                </a:lnTo>
                <a:lnTo>
                  <a:pt x="46" y="240"/>
                </a:lnTo>
                <a:lnTo>
                  <a:pt x="20" y="246"/>
                </a:lnTo>
                <a:lnTo>
                  <a:pt x="6" y="250"/>
                </a:lnTo>
                <a:lnTo>
                  <a:pt x="0" y="252"/>
                </a:lnTo>
                <a:lnTo>
                  <a:pt x="0" y="62"/>
                </a:lnTo>
                <a:lnTo>
                  <a:pt x="560" y="0"/>
                </a:lnTo>
                <a:lnTo>
                  <a:pt x="1120" y="62"/>
                </a:lnTo>
                <a:lnTo>
                  <a:pt x="1120" y="2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latin typeface="+mn-lt"/>
              <a:ea typeface="+mn-ea"/>
            </a:endParaRPr>
          </a:p>
        </p:txBody>
      </p:sp>
      <p:sp>
        <p:nvSpPr>
          <p:cNvPr id="5123" name="Rectangle 5"/>
          <p:cNvSpPr>
            <a:spLocks noChangeArrowheads="1"/>
          </p:cNvSpPr>
          <p:nvPr/>
        </p:nvSpPr>
        <p:spPr bwMode="gray">
          <a:xfrm>
            <a:off x="2152650" y="1983209"/>
            <a:ext cx="5029200" cy="623888"/>
          </a:xfrm>
          <a:prstGeom prst="rect">
            <a:avLst/>
          </a:prstGeom>
          <a:solidFill>
            <a:srgbClr val="4AB7DC"/>
          </a:solidFill>
          <a:ln>
            <a:noFill/>
          </a:ln>
        </p:spPr>
        <p:txBody>
          <a:bodyPr wrap="none" anchor="ctr"/>
          <a:lstStyle/>
          <a:p>
            <a:pPr algn="ctr" eaLnBrk="1" hangingPunct="1"/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行业概况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椭圆 18"/>
          <p:cNvSpPr>
            <a:spLocks noChangeArrowheads="1"/>
          </p:cNvSpPr>
          <p:nvPr/>
        </p:nvSpPr>
        <p:spPr bwMode="auto">
          <a:xfrm>
            <a:off x="2241550" y="2018134"/>
            <a:ext cx="273050" cy="2730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6000" rIns="0" bIns="0" anchor="ctr"/>
          <a:lstStyle/>
          <a:p>
            <a:pPr algn="ctr" eaLnBrk="1" hangingPunct="1">
              <a:lnSpc>
                <a:spcPct val="120000"/>
              </a:lnSpc>
            </a:pPr>
            <a:r>
              <a:rPr lang="en-US" altLang="zh-CN" b="1">
                <a:latin typeface="Raavi" pitchFamily="34" charset="0"/>
                <a:ea typeface="方正舒体" pitchFamily="2" charset="-122"/>
                <a:cs typeface="Raavi" pitchFamily="34" charset="0"/>
              </a:rPr>
              <a:t>1</a:t>
            </a:r>
            <a:endParaRPr lang="zh-CN" altLang="en-US" b="1">
              <a:latin typeface="Raavi" pitchFamily="34" charset="0"/>
              <a:ea typeface="方正舒体" pitchFamily="2" charset="-122"/>
              <a:cs typeface="Raavi" pitchFamily="34" charset="0"/>
            </a:endParaRPr>
          </a:p>
        </p:txBody>
      </p:sp>
      <p:sp>
        <p:nvSpPr>
          <p:cNvPr id="23" name="Freeform 4"/>
          <p:cNvSpPr>
            <a:spLocks/>
          </p:cNvSpPr>
          <p:nvPr/>
        </p:nvSpPr>
        <p:spPr bwMode="gray">
          <a:xfrm>
            <a:off x="2317750" y="3318297"/>
            <a:ext cx="4699000" cy="301625"/>
          </a:xfrm>
          <a:custGeom>
            <a:avLst/>
            <a:gdLst>
              <a:gd name="T0" fmla="*/ 20706948 w 1120"/>
              <a:gd name="T1" fmla="*/ 11 h 252"/>
              <a:gd name="T2" fmla="*/ 20629597 w 1120"/>
              <a:gd name="T3" fmla="*/ 11 h 252"/>
              <a:gd name="T4" fmla="*/ 20335316 w 1120"/>
              <a:gd name="T5" fmla="*/ 11 h 252"/>
              <a:gd name="T6" fmla="*/ 19858832 w 1120"/>
              <a:gd name="T7" fmla="*/ 11 h 252"/>
              <a:gd name="T8" fmla="*/ 19191786 w 1120"/>
              <a:gd name="T9" fmla="*/ 11 h 252"/>
              <a:gd name="T10" fmla="*/ 18336532 w 1120"/>
              <a:gd name="T11" fmla="*/ 10 h 252"/>
              <a:gd name="T12" fmla="*/ 17339847 w 1120"/>
              <a:gd name="T13" fmla="*/ 10 h 252"/>
              <a:gd name="T14" fmla="*/ 16196141 w 1120"/>
              <a:gd name="T15" fmla="*/ 10 h 252"/>
              <a:gd name="T16" fmla="*/ 14901486 w 1120"/>
              <a:gd name="T17" fmla="*/ 8 h 252"/>
              <a:gd name="T18" fmla="*/ 13494596 w 1120"/>
              <a:gd name="T19" fmla="*/ 8 h 252"/>
              <a:gd name="T20" fmla="*/ 11942220 w 1120"/>
              <a:gd name="T21" fmla="*/ 8 h 252"/>
              <a:gd name="T22" fmla="*/ 10275918 w 1120"/>
              <a:gd name="T23" fmla="*/ 8 h 252"/>
              <a:gd name="T24" fmla="*/ 8612140 w 1120"/>
              <a:gd name="T25" fmla="*/ 8 h 252"/>
              <a:gd name="T26" fmla="*/ 7098185 w 1120"/>
              <a:gd name="T27" fmla="*/ 8 h 252"/>
              <a:gd name="T28" fmla="*/ 5691769 w 1120"/>
              <a:gd name="T29" fmla="*/ 8 h 252"/>
              <a:gd name="T30" fmla="*/ 4395650 w 1120"/>
              <a:gd name="T31" fmla="*/ 10 h 252"/>
              <a:gd name="T32" fmla="*/ 3293330 w 1120"/>
              <a:gd name="T33" fmla="*/ 10 h 252"/>
              <a:gd name="T34" fmla="*/ 2329965 w 1120"/>
              <a:gd name="T35" fmla="*/ 10 h 252"/>
              <a:gd name="T36" fmla="*/ 1515458 w 1120"/>
              <a:gd name="T37" fmla="*/ 11 h 252"/>
              <a:gd name="T38" fmla="*/ 848370 w 1120"/>
              <a:gd name="T39" fmla="*/ 11 h 252"/>
              <a:gd name="T40" fmla="*/ 371720 w 1120"/>
              <a:gd name="T41" fmla="*/ 11 h 252"/>
              <a:gd name="T42" fmla="*/ 114130 w 1120"/>
              <a:gd name="T43" fmla="*/ 11 h 252"/>
              <a:gd name="T44" fmla="*/ 0 w 1120"/>
              <a:gd name="T45" fmla="*/ 11 h 252"/>
              <a:gd name="T46" fmla="*/ 0 w 1120"/>
              <a:gd name="T47" fmla="*/ 3 h 252"/>
              <a:gd name="T48" fmla="*/ 10353269 w 1120"/>
              <a:gd name="T49" fmla="*/ 0 h 252"/>
              <a:gd name="T50" fmla="*/ 20706948 w 1120"/>
              <a:gd name="T51" fmla="*/ 3 h 252"/>
              <a:gd name="T52" fmla="*/ 20706948 w 1120"/>
              <a:gd name="T53" fmla="*/ 11 h 252"/>
              <a:gd name="T54" fmla="*/ 20706948 w 1120"/>
              <a:gd name="T55" fmla="*/ 11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20"/>
              <a:gd name="T85" fmla="*/ 0 h 252"/>
              <a:gd name="T86" fmla="*/ 1120 w 1120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20" h="252">
                <a:moveTo>
                  <a:pt x="1120" y="252"/>
                </a:moveTo>
                <a:lnTo>
                  <a:pt x="1116" y="250"/>
                </a:lnTo>
                <a:lnTo>
                  <a:pt x="1100" y="246"/>
                </a:lnTo>
                <a:lnTo>
                  <a:pt x="1074" y="240"/>
                </a:lnTo>
                <a:lnTo>
                  <a:pt x="1038" y="232"/>
                </a:lnTo>
                <a:lnTo>
                  <a:pt x="992" y="222"/>
                </a:lnTo>
                <a:lnTo>
                  <a:pt x="938" y="212"/>
                </a:lnTo>
                <a:lnTo>
                  <a:pt x="876" y="204"/>
                </a:lnTo>
                <a:lnTo>
                  <a:pt x="806" y="196"/>
                </a:lnTo>
                <a:lnTo>
                  <a:pt x="730" y="190"/>
                </a:lnTo>
                <a:lnTo>
                  <a:pt x="646" y="184"/>
                </a:lnTo>
                <a:lnTo>
                  <a:pt x="556" y="184"/>
                </a:lnTo>
                <a:lnTo>
                  <a:pt x="466" y="184"/>
                </a:lnTo>
                <a:lnTo>
                  <a:pt x="384" y="190"/>
                </a:lnTo>
                <a:lnTo>
                  <a:pt x="308" y="196"/>
                </a:lnTo>
                <a:lnTo>
                  <a:pt x="238" y="204"/>
                </a:lnTo>
                <a:lnTo>
                  <a:pt x="178" y="212"/>
                </a:lnTo>
                <a:lnTo>
                  <a:pt x="126" y="222"/>
                </a:lnTo>
                <a:lnTo>
                  <a:pt x="82" y="232"/>
                </a:lnTo>
                <a:lnTo>
                  <a:pt x="46" y="240"/>
                </a:lnTo>
                <a:lnTo>
                  <a:pt x="20" y="246"/>
                </a:lnTo>
                <a:lnTo>
                  <a:pt x="6" y="250"/>
                </a:lnTo>
                <a:lnTo>
                  <a:pt x="0" y="252"/>
                </a:lnTo>
                <a:lnTo>
                  <a:pt x="0" y="62"/>
                </a:lnTo>
                <a:lnTo>
                  <a:pt x="560" y="0"/>
                </a:lnTo>
                <a:lnTo>
                  <a:pt x="1120" y="62"/>
                </a:lnTo>
                <a:lnTo>
                  <a:pt x="1120" y="2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latin typeface="+mn-lt"/>
              <a:ea typeface="+mn-ea"/>
            </a:endParaRPr>
          </a:p>
        </p:txBody>
      </p:sp>
      <p:sp>
        <p:nvSpPr>
          <p:cNvPr id="5126" name="Rectangle 5"/>
          <p:cNvSpPr>
            <a:spLocks noChangeArrowheads="1"/>
          </p:cNvSpPr>
          <p:nvPr/>
        </p:nvSpPr>
        <p:spPr bwMode="gray">
          <a:xfrm>
            <a:off x="2152650" y="2908722"/>
            <a:ext cx="5029200" cy="623887"/>
          </a:xfrm>
          <a:prstGeom prst="rect">
            <a:avLst/>
          </a:prstGeom>
          <a:solidFill>
            <a:srgbClr val="4AB7DC"/>
          </a:solidFill>
          <a:ln>
            <a:noFill/>
          </a:ln>
        </p:spPr>
        <p:txBody>
          <a:bodyPr wrap="none" anchor="ctr"/>
          <a:lstStyle/>
          <a:p>
            <a:pPr algn="ctr" eaLnBrk="1" hangingPunct="1"/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行业图谱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7" name="椭圆 24"/>
          <p:cNvSpPr>
            <a:spLocks noChangeArrowheads="1"/>
          </p:cNvSpPr>
          <p:nvPr/>
        </p:nvSpPr>
        <p:spPr bwMode="auto">
          <a:xfrm>
            <a:off x="2241550" y="2943647"/>
            <a:ext cx="273050" cy="2730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6000" rIns="0" bIns="0" anchor="ctr"/>
          <a:lstStyle/>
          <a:p>
            <a:pPr algn="ctr" eaLnBrk="1" hangingPunct="1">
              <a:lnSpc>
                <a:spcPct val="120000"/>
              </a:lnSpc>
            </a:pPr>
            <a:r>
              <a:rPr lang="en-US" altLang="zh-CN" b="1">
                <a:latin typeface="Raavi" pitchFamily="34" charset="0"/>
                <a:ea typeface="方正舒体" pitchFamily="2" charset="-122"/>
                <a:cs typeface="Raavi" pitchFamily="34" charset="0"/>
              </a:rPr>
              <a:t>2</a:t>
            </a:r>
            <a:endParaRPr lang="zh-CN" altLang="en-US" b="1">
              <a:latin typeface="Raavi" pitchFamily="34" charset="0"/>
              <a:ea typeface="方正舒体" pitchFamily="2" charset="-122"/>
              <a:cs typeface="Raavi" pitchFamily="34" charset="0"/>
            </a:endParaRPr>
          </a:p>
        </p:txBody>
      </p:sp>
      <p:sp>
        <p:nvSpPr>
          <p:cNvPr id="26" name="Freeform 4"/>
          <p:cNvSpPr>
            <a:spLocks/>
          </p:cNvSpPr>
          <p:nvPr/>
        </p:nvSpPr>
        <p:spPr bwMode="gray">
          <a:xfrm>
            <a:off x="2317750" y="4243809"/>
            <a:ext cx="4699000" cy="301625"/>
          </a:xfrm>
          <a:custGeom>
            <a:avLst/>
            <a:gdLst>
              <a:gd name="T0" fmla="*/ 20706948 w 1120"/>
              <a:gd name="T1" fmla="*/ 11 h 252"/>
              <a:gd name="T2" fmla="*/ 20629597 w 1120"/>
              <a:gd name="T3" fmla="*/ 11 h 252"/>
              <a:gd name="T4" fmla="*/ 20335316 w 1120"/>
              <a:gd name="T5" fmla="*/ 11 h 252"/>
              <a:gd name="T6" fmla="*/ 19858832 w 1120"/>
              <a:gd name="T7" fmla="*/ 11 h 252"/>
              <a:gd name="T8" fmla="*/ 19191786 w 1120"/>
              <a:gd name="T9" fmla="*/ 11 h 252"/>
              <a:gd name="T10" fmla="*/ 18336532 w 1120"/>
              <a:gd name="T11" fmla="*/ 10 h 252"/>
              <a:gd name="T12" fmla="*/ 17339847 w 1120"/>
              <a:gd name="T13" fmla="*/ 10 h 252"/>
              <a:gd name="T14" fmla="*/ 16196141 w 1120"/>
              <a:gd name="T15" fmla="*/ 10 h 252"/>
              <a:gd name="T16" fmla="*/ 14901486 w 1120"/>
              <a:gd name="T17" fmla="*/ 8 h 252"/>
              <a:gd name="T18" fmla="*/ 13494596 w 1120"/>
              <a:gd name="T19" fmla="*/ 8 h 252"/>
              <a:gd name="T20" fmla="*/ 11942220 w 1120"/>
              <a:gd name="T21" fmla="*/ 8 h 252"/>
              <a:gd name="T22" fmla="*/ 10275918 w 1120"/>
              <a:gd name="T23" fmla="*/ 8 h 252"/>
              <a:gd name="T24" fmla="*/ 8612140 w 1120"/>
              <a:gd name="T25" fmla="*/ 8 h 252"/>
              <a:gd name="T26" fmla="*/ 7098185 w 1120"/>
              <a:gd name="T27" fmla="*/ 8 h 252"/>
              <a:gd name="T28" fmla="*/ 5691769 w 1120"/>
              <a:gd name="T29" fmla="*/ 8 h 252"/>
              <a:gd name="T30" fmla="*/ 4395650 w 1120"/>
              <a:gd name="T31" fmla="*/ 10 h 252"/>
              <a:gd name="T32" fmla="*/ 3293330 w 1120"/>
              <a:gd name="T33" fmla="*/ 10 h 252"/>
              <a:gd name="T34" fmla="*/ 2329965 w 1120"/>
              <a:gd name="T35" fmla="*/ 10 h 252"/>
              <a:gd name="T36" fmla="*/ 1515458 w 1120"/>
              <a:gd name="T37" fmla="*/ 11 h 252"/>
              <a:gd name="T38" fmla="*/ 848370 w 1120"/>
              <a:gd name="T39" fmla="*/ 11 h 252"/>
              <a:gd name="T40" fmla="*/ 371720 w 1120"/>
              <a:gd name="T41" fmla="*/ 11 h 252"/>
              <a:gd name="T42" fmla="*/ 114130 w 1120"/>
              <a:gd name="T43" fmla="*/ 11 h 252"/>
              <a:gd name="T44" fmla="*/ 0 w 1120"/>
              <a:gd name="T45" fmla="*/ 11 h 252"/>
              <a:gd name="T46" fmla="*/ 0 w 1120"/>
              <a:gd name="T47" fmla="*/ 3 h 252"/>
              <a:gd name="T48" fmla="*/ 10353269 w 1120"/>
              <a:gd name="T49" fmla="*/ 0 h 252"/>
              <a:gd name="T50" fmla="*/ 20706948 w 1120"/>
              <a:gd name="T51" fmla="*/ 3 h 252"/>
              <a:gd name="T52" fmla="*/ 20706948 w 1120"/>
              <a:gd name="T53" fmla="*/ 11 h 252"/>
              <a:gd name="T54" fmla="*/ 20706948 w 1120"/>
              <a:gd name="T55" fmla="*/ 11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20"/>
              <a:gd name="T85" fmla="*/ 0 h 252"/>
              <a:gd name="T86" fmla="*/ 1120 w 1120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20" h="252">
                <a:moveTo>
                  <a:pt x="1120" y="252"/>
                </a:moveTo>
                <a:lnTo>
                  <a:pt x="1116" y="250"/>
                </a:lnTo>
                <a:lnTo>
                  <a:pt x="1100" y="246"/>
                </a:lnTo>
                <a:lnTo>
                  <a:pt x="1074" y="240"/>
                </a:lnTo>
                <a:lnTo>
                  <a:pt x="1038" y="232"/>
                </a:lnTo>
                <a:lnTo>
                  <a:pt x="992" y="222"/>
                </a:lnTo>
                <a:lnTo>
                  <a:pt x="938" y="212"/>
                </a:lnTo>
                <a:lnTo>
                  <a:pt x="876" y="204"/>
                </a:lnTo>
                <a:lnTo>
                  <a:pt x="806" y="196"/>
                </a:lnTo>
                <a:lnTo>
                  <a:pt x="730" y="190"/>
                </a:lnTo>
                <a:lnTo>
                  <a:pt x="646" y="184"/>
                </a:lnTo>
                <a:lnTo>
                  <a:pt x="556" y="184"/>
                </a:lnTo>
                <a:lnTo>
                  <a:pt x="466" y="184"/>
                </a:lnTo>
                <a:lnTo>
                  <a:pt x="384" y="190"/>
                </a:lnTo>
                <a:lnTo>
                  <a:pt x="308" y="196"/>
                </a:lnTo>
                <a:lnTo>
                  <a:pt x="238" y="204"/>
                </a:lnTo>
                <a:lnTo>
                  <a:pt x="178" y="212"/>
                </a:lnTo>
                <a:lnTo>
                  <a:pt x="126" y="222"/>
                </a:lnTo>
                <a:lnTo>
                  <a:pt x="82" y="232"/>
                </a:lnTo>
                <a:lnTo>
                  <a:pt x="46" y="240"/>
                </a:lnTo>
                <a:lnTo>
                  <a:pt x="20" y="246"/>
                </a:lnTo>
                <a:lnTo>
                  <a:pt x="6" y="250"/>
                </a:lnTo>
                <a:lnTo>
                  <a:pt x="0" y="252"/>
                </a:lnTo>
                <a:lnTo>
                  <a:pt x="0" y="62"/>
                </a:lnTo>
                <a:lnTo>
                  <a:pt x="560" y="0"/>
                </a:lnTo>
                <a:lnTo>
                  <a:pt x="1120" y="62"/>
                </a:lnTo>
                <a:lnTo>
                  <a:pt x="1120" y="2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latin typeface="+mn-lt"/>
              <a:ea typeface="+mn-ea"/>
            </a:endParaRPr>
          </a:p>
        </p:txBody>
      </p:sp>
      <p:sp>
        <p:nvSpPr>
          <p:cNvPr id="5129" name="Rectangle 5"/>
          <p:cNvSpPr>
            <a:spLocks noChangeArrowheads="1"/>
          </p:cNvSpPr>
          <p:nvPr/>
        </p:nvSpPr>
        <p:spPr bwMode="gray">
          <a:xfrm>
            <a:off x="2152650" y="3834234"/>
            <a:ext cx="5029200" cy="623888"/>
          </a:xfrm>
          <a:prstGeom prst="rect">
            <a:avLst/>
          </a:prstGeom>
          <a:solidFill>
            <a:srgbClr val="4AB7DC"/>
          </a:solidFill>
          <a:ln>
            <a:noFill/>
          </a:ln>
        </p:spPr>
        <p:txBody>
          <a:bodyPr wrap="none" anchor="ctr"/>
          <a:lstStyle/>
          <a:p>
            <a:pPr algn="ctr" eaLnBrk="1" hangingPunct="1"/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细分领域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30" name="椭圆 27"/>
          <p:cNvSpPr>
            <a:spLocks noChangeArrowheads="1"/>
          </p:cNvSpPr>
          <p:nvPr/>
        </p:nvSpPr>
        <p:spPr bwMode="auto">
          <a:xfrm>
            <a:off x="2241550" y="3869159"/>
            <a:ext cx="273050" cy="2730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6000" rIns="0" bIns="0" anchor="ctr"/>
          <a:lstStyle/>
          <a:p>
            <a:pPr algn="ctr" eaLnBrk="1" hangingPunct="1">
              <a:lnSpc>
                <a:spcPct val="120000"/>
              </a:lnSpc>
            </a:pPr>
            <a:r>
              <a:rPr lang="en-US" altLang="zh-CN" b="1">
                <a:latin typeface="Raavi" pitchFamily="34" charset="0"/>
                <a:ea typeface="方正舒体" pitchFamily="2" charset="-122"/>
                <a:cs typeface="Raavi" pitchFamily="34" charset="0"/>
              </a:rPr>
              <a:t>3</a:t>
            </a:r>
            <a:endParaRPr lang="zh-CN" altLang="en-US" b="1">
              <a:latin typeface="Raavi" pitchFamily="34" charset="0"/>
              <a:ea typeface="方正舒体" pitchFamily="2" charset="-122"/>
              <a:cs typeface="Raavi" pitchFamily="34" charset="0"/>
            </a:endParaRPr>
          </a:p>
        </p:txBody>
      </p:sp>
      <p:sp>
        <p:nvSpPr>
          <p:cNvPr id="29" name="Freeform 4"/>
          <p:cNvSpPr>
            <a:spLocks/>
          </p:cNvSpPr>
          <p:nvPr/>
        </p:nvSpPr>
        <p:spPr bwMode="gray">
          <a:xfrm>
            <a:off x="2317750" y="5169322"/>
            <a:ext cx="4699000" cy="301625"/>
          </a:xfrm>
          <a:custGeom>
            <a:avLst/>
            <a:gdLst>
              <a:gd name="T0" fmla="*/ 20706948 w 1120"/>
              <a:gd name="T1" fmla="*/ 11 h 252"/>
              <a:gd name="T2" fmla="*/ 20629597 w 1120"/>
              <a:gd name="T3" fmla="*/ 11 h 252"/>
              <a:gd name="T4" fmla="*/ 20335316 w 1120"/>
              <a:gd name="T5" fmla="*/ 11 h 252"/>
              <a:gd name="T6" fmla="*/ 19858832 w 1120"/>
              <a:gd name="T7" fmla="*/ 11 h 252"/>
              <a:gd name="T8" fmla="*/ 19191786 w 1120"/>
              <a:gd name="T9" fmla="*/ 11 h 252"/>
              <a:gd name="T10" fmla="*/ 18336532 w 1120"/>
              <a:gd name="T11" fmla="*/ 10 h 252"/>
              <a:gd name="T12" fmla="*/ 17339847 w 1120"/>
              <a:gd name="T13" fmla="*/ 10 h 252"/>
              <a:gd name="T14" fmla="*/ 16196141 w 1120"/>
              <a:gd name="T15" fmla="*/ 10 h 252"/>
              <a:gd name="T16" fmla="*/ 14901486 w 1120"/>
              <a:gd name="T17" fmla="*/ 8 h 252"/>
              <a:gd name="T18" fmla="*/ 13494596 w 1120"/>
              <a:gd name="T19" fmla="*/ 8 h 252"/>
              <a:gd name="T20" fmla="*/ 11942220 w 1120"/>
              <a:gd name="T21" fmla="*/ 8 h 252"/>
              <a:gd name="T22" fmla="*/ 10275918 w 1120"/>
              <a:gd name="T23" fmla="*/ 8 h 252"/>
              <a:gd name="T24" fmla="*/ 8612140 w 1120"/>
              <a:gd name="T25" fmla="*/ 8 h 252"/>
              <a:gd name="T26" fmla="*/ 7098185 w 1120"/>
              <a:gd name="T27" fmla="*/ 8 h 252"/>
              <a:gd name="T28" fmla="*/ 5691769 w 1120"/>
              <a:gd name="T29" fmla="*/ 8 h 252"/>
              <a:gd name="T30" fmla="*/ 4395650 w 1120"/>
              <a:gd name="T31" fmla="*/ 10 h 252"/>
              <a:gd name="T32" fmla="*/ 3293330 w 1120"/>
              <a:gd name="T33" fmla="*/ 10 h 252"/>
              <a:gd name="T34" fmla="*/ 2329965 w 1120"/>
              <a:gd name="T35" fmla="*/ 10 h 252"/>
              <a:gd name="T36" fmla="*/ 1515458 w 1120"/>
              <a:gd name="T37" fmla="*/ 11 h 252"/>
              <a:gd name="T38" fmla="*/ 848370 w 1120"/>
              <a:gd name="T39" fmla="*/ 11 h 252"/>
              <a:gd name="T40" fmla="*/ 371720 w 1120"/>
              <a:gd name="T41" fmla="*/ 11 h 252"/>
              <a:gd name="T42" fmla="*/ 114130 w 1120"/>
              <a:gd name="T43" fmla="*/ 11 h 252"/>
              <a:gd name="T44" fmla="*/ 0 w 1120"/>
              <a:gd name="T45" fmla="*/ 11 h 252"/>
              <a:gd name="T46" fmla="*/ 0 w 1120"/>
              <a:gd name="T47" fmla="*/ 3 h 252"/>
              <a:gd name="T48" fmla="*/ 10353269 w 1120"/>
              <a:gd name="T49" fmla="*/ 0 h 252"/>
              <a:gd name="T50" fmla="*/ 20706948 w 1120"/>
              <a:gd name="T51" fmla="*/ 3 h 252"/>
              <a:gd name="T52" fmla="*/ 20706948 w 1120"/>
              <a:gd name="T53" fmla="*/ 11 h 252"/>
              <a:gd name="T54" fmla="*/ 20706948 w 1120"/>
              <a:gd name="T55" fmla="*/ 11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20"/>
              <a:gd name="T85" fmla="*/ 0 h 252"/>
              <a:gd name="T86" fmla="*/ 1120 w 1120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20" h="252">
                <a:moveTo>
                  <a:pt x="1120" y="252"/>
                </a:moveTo>
                <a:lnTo>
                  <a:pt x="1116" y="250"/>
                </a:lnTo>
                <a:lnTo>
                  <a:pt x="1100" y="246"/>
                </a:lnTo>
                <a:lnTo>
                  <a:pt x="1074" y="240"/>
                </a:lnTo>
                <a:lnTo>
                  <a:pt x="1038" y="232"/>
                </a:lnTo>
                <a:lnTo>
                  <a:pt x="992" y="222"/>
                </a:lnTo>
                <a:lnTo>
                  <a:pt x="938" y="212"/>
                </a:lnTo>
                <a:lnTo>
                  <a:pt x="876" y="204"/>
                </a:lnTo>
                <a:lnTo>
                  <a:pt x="806" y="196"/>
                </a:lnTo>
                <a:lnTo>
                  <a:pt x="730" y="190"/>
                </a:lnTo>
                <a:lnTo>
                  <a:pt x="646" y="184"/>
                </a:lnTo>
                <a:lnTo>
                  <a:pt x="556" y="184"/>
                </a:lnTo>
                <a:lnTo>
                  <a:pt x="466" y="184"/>
                </a:lnTo>
                <a:lnTo>
                  <a:pt x="384" y="190"/>
                </a:lnTo>
                <a:lnTo>
                  <a:pt x="308" y="196"/>
                </a:lnTo>
                <a:lnTo>
                  <a:pt x="238" y="204"/>
                </a:lnTo>
                <a:lnTo>
                  <a:pt x="178" y="212"/>
                </a:lnTo>
                <a:lnTo>
                  <a:pt x="126" y="222"/>
                </a:lnTo>
                <a:lnTo>
                  <a:pt x="82" y="232"/>
                </a:lnTo>
                <a:lnTo>
                  <a:pt x="46" y="240"/>
                </a:lnTo>
                <a:lnTo>
                  <a:pt x="20" y="246"/>
                </a:lnTo>
                <a:lnTo>
                  <a:pt x="6" y="250"/>
                </a:lnTo>
                <a:lnTo>
                  <a:pt x="0" y="252"/>
                </a:lnTo>
                <a:lnTo>
                  <a:pt x="0" y="62"/>
                </a:lnTo>
                <a:lnTo>
                  <a:pt x="560" y="0"/>
                </a:lnTo>
                <a:lnTo>
                  <a:pt x="1120" y="62"/>
                </a:lnTo>
                <a:lnTo>
                  <a:pt x="1120" y="2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latin typeface="+mn-lt"/>
              <a:ea typeface="+mn-ea"/>
            </a:endParaRPr>
          </a:p>
        </p:txBody>
      </p:sp>
      <p:sp>
        <p:nvSpPr>
          <p:cNvPr id="5132" name="Rectangle 5"/>
          <p:cNvSpPr>
            <a:spLocks noChangeArrowheads="1"/>
          </p:cNvSpPr>
          <p:nvPr/>
        </p:nvSpPr>
        <p:spPr bwMode="gray">
          <a:xfrm>
            <a:off x="2152650" y="4759747"/>
            <a:ext cx="5029200" cy="623887"/>
          </a:xfrm>
          <a:prstGeom prst="rect">
            <a:avLst/>
          </a:prstGeom>
          <a:solidFill>
            <a:srgbClr val="4AB7DC"/>
          </a:solidFill>
          <a:ln>
            <a:noFill/>
          </a:ln>
        </p:spPr>
        <p:txBody>
          <a:bodyPr wrap="none" anchor="ctr"/>
          <a:lstStyle/>
          <a:p>
            <a:pPr algn="ctr" eaLnBrk="1" hangingPunct="1"/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布局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O2O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33" name="椭圆 30"/>
          <p:cNvSpPr>
            <a:spLocks noChangeArrowheads="1"/>
          </p:cNvSpPr>
          <p:nvPr/>
        </p:nvSpPr>
        <p:spPr bwMode="auto">
          <a:xfrm>
            <a:off x="2241550" y="4794672"/>
            <a:ext cx="273050" cy="2730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6000" rIns="0" bIns="0" anchor="ctr"/>
          <a:lstStyle/>
          <a:p>
            <a:pPr algn="ctr" eaLnBrk="1" hangingPunct="1">
              <a:lnSpc>
                <a:spcPct val="120000"/>
              </a:lnSpc>
            </a:pPr>
            <a:r>
              <a:rPr lang="en-US" altLang="zh-CN" b="1">
                <a:latin typeface="Raavi" pitchFamily="34" charset="0"/>
                <a:ea typeface="方正舒体" pitchFamily="2" charset="-122"/>
                <a:cs typeface="Raavi" pitchFamily="34" charset="0"/>
              </a:rPr>
              <a:t>4</a:t>
            </a:r>
            <a:endParaRPr lang="zh-CN" altLang="en-US" b="1">
              <a:latin typeface="Raavi" pitchFamily="34" charset="0"/>
              <a:ea typeface="方正舒体" pitchFamily="2" charset="-122"/>
              <a:cs typeface="Raavi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30538" y="943397"/>
            <a:ext cx="2989262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pc="400" dirty="0">
                <a:solidFill>
                  <a:srgbClr val="DCDB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of Contents</a:t>
            </a:r>
            <a:endParaRPr lang="zh-CN" altLang="en-US" spc="400" dirty="0">
              <a:solidFill>
                <a:srgbClr val="DCDB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5" name="文本框 1"/>
          <p:cNvSpPr txBox="1">
            <a:spLocks noChangeArrowheads="1"/>
          </p:cNvSpPr>
          <p:nvPr/>
        </p:nvSpPr>
        <p:spPr bwMode="auto">
          <a:xfrm>
            <a:off x="3514725" y="476672"/>
            <a:ext cx="2020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内容大纲</a:t>
            </a:r>
          </a:p>
        </p:txBody>
      </p:sp>
    </p:spTree>
    <p:extLst>
      <p:ext uri="{BB962C8B-B14F-4D97-AF65-F5344CB8AC3E}">
        <p14:creationId xmlns:p14="http://schemas.microsoft.com/office/powerpoint/2010/main" val="6518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zhou\Desktop\【O2O信息图】腾讯入股四维图新 三巨头布局O2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7" b="71615"/>
          <a:stretch/>
        </p:blipFill>
        <p:spPr bwMode="auto">
          <a:xfrm>
            <a:off x="899592" y="279475"/>
            <a:ext cx="6552728" cy="132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39552" y="659569"/>
            <a:ext cx="1728192" cy="587478"/>
            <a:chOff x="2843808" y="455803"/>
            <a:chExt cx="3744416" cy="457481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投资布局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4"/>
          <a:stretch/>
        </p:blipFill>
        <p:spPr bwMode="auto">
          <a:xfrm>
            <a:off x="899592" y="1600909"/>
            <a:ext cx="6552728" cy="4138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2214960" y="5825569"/>
            <a:ext cx="1473812" cy="604620"/>
            <a:chOff x="3367088" y="2808288"/>
            <a:chExt cx="2190750" cy="2182812"/>
          </a:xfrm>
          <a:solidFill>
            <a:schemeClr val="bg1">
              <a:lumMod val="75000"/>
            </a:schemeClr>
          </a:solidFill>
        </p:grpSpPr>
        <p:sp>
          <p:nvSpPr>
            <p:cNvPr id="12" name="新月形 11"/>
            <p:cNvSpPr/>
            <p:nvPr/>
          </p:nvSpPr>
          <p:spPr>
            <a:xfrm rot="20751297">
              <a:off x="3367088" y="2960688"/>
              <a:ext cx="1012825" cy="2025650"/>
            </a:xfrm>
            <a:prstGeom prst="moon">
              <a:avLst>
                <a:gd name="adj" fmla="val 15190"/>
              </a:avLst>
            </a:prstGeom>
            <a:grpFill/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新月形 12"/>
            <p:cNvSpPr/>
            <p:nvPr/>
          </p:nvSpPr>
          <p:spPr>
            <a:xfrm rot="15351297">
              <a:off x="4036219" y="3472656"/>
              <a:ext cx="1012825" cy="2024063"/>
            </a:xfrm>
            <a:prstGeom prst="moon">
              <a:avLst>
                <a:gd name="adj" fmla="val 15190"/>
              </a:avLst>
            </a:prstGeom>
            <a:grpFill/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新月形 13"/>
            <p:cNvSpPr/>
            <p:nvPr/>
          </p:nvSpPr>
          <p:spPr>
            <a:xfrm rot="9951297">
              <a:off x="4546600" y="2820988"/>
              <a:ext cx="1011238" cy="2024062"/>
            </a:xfrm>
            <a:prstGeom prst="moon">
              <a:avLst>
                <a:gd name="adj" fmla="val 15190"/>
              </a:avLst>
            </a:prstGeom>
            <a:grpFill/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新月形 14"/>
            <p:cNvSpPr/>
            <p:nvPr/>
          </p:nvSpPr>
          <p:spPr>
            <a:xfrm rot="4551297">
              <a:off x="3886200" y="2301876"/>
              <a:ext cx="1011237" cy="2024062"/>
            </a:xfrm>
            <a:prstGeom prst="moon">
              <a:avLst>
                <a:gd name="adj" fmla="val 15190"/>
              </a:avLst>
            </a:prstGeom>
            <a:grpFill/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295537" y="6014218"/>
            <a:ext cx="14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支付宝服务窗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 t="6314" r="10232" b="8653"/>
          <a:stretch/>
        </p:blipFill>
        <p:spPr bwMode="auto">
          <a:xfrm>
            <a:off x="2770684" y="1772816"/>
            <a:ext cx="1301083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25" y="5739254"/>
            <a:ext cx="1502995" cy="65756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80" y="5733256"/>
            <a:ext cx="1697464" cy="71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1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KSO_Shape"/>
          <p:cNvSpPr/>
          <p:nvPr/>
        </p:nvSpPr>
        <p:spPr>
          <a:xfrm>
            <a:off x="0" y="6165304"/>
            <a:ext cx="9144000" cy="720080"/>
          </a:xfrm>
          <a:prstGeom prst="snip2DiagRect">
            <a:avLst>
              <a:gd name="adj1" fmla="val 0"/>
              <a:gd name="adj2" fmla="val 23229"/>
            </a:avLst>
          </a:prstGeom>
          <a:solidFill>
            <a:srgbClr val="4AB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3407856" y="6021288"/>
            <a:ext cx="2244264" cy="402855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100000">
                <a:sysClr val="window" lastClr="FFFFFF">
                  <a:lumMod val="95000"/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490883" y="1124744"/>
            <a:ext cx="137414" cy="5040560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4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五边形 180"/>
          <p:cNvSpPr/>
          <p:nvPr/>
        </p:nvSpPr>
        <p:spPr>
          <a:xfrm>
            <a:off x="4310371" y="1348138"/>
            <a:ext cx="2206783" cy="673498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600000" lon="20099991" rev="0"/>
            </a:camera>
            <a:lightRig rig="threePt" dir="t"/>
          </a:scene3d>
          <a:sp3d extrusionH="254000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</a:rPr>
              <a:t>免费</a:t>
            </a:r>
            <a:r>
              <a:rPr lang="en-US" altLang="zh-CN" kern="0" dirty="0" err="1" smtClean="0">
                <a:solidFill>
                  <a:srgbClr val="FFFFFF"/>
                </a:solidFill>
                <a:latin typeface="+mn-ea"/>
              </a:rPr>
              <a:t>wifi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计划</a:t>
            </a:r>
            <a:endParaRPr kumimoji="0" lang="zh-CN" altLang="en-US" sz="1800" b="0" i="0" u="none" strike="noStrike" kern="0" cap="none" spc="0" normalizeH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83" name="椭圆 182"/>
          <p:cNvSpPr>
            <a:spLocks noChangeAspect="1"/>
          </p:cNvSpPr>
          <p:nvPr/>
        </p:nvSpPr>
        <p:spPr>
          <a:xfrm>
            <a:off x="4490884" y="1846367"/>
            <a:ext cx="137413" cy="1374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84" name="任意多边形 183"/>
          <p:cNvSpPr/>
          <p:nvPr/>
        </p:nvSpPr>
        <p:spPr>
          <a:xfrm>
            <a:off x="4318595" y="1351081"/>
            <a:ext cx="2194366" cy="332557"/>
          </a:xfrm>
          <a:custGeom>
            <a:avLst/>
            <a:gdLst>
              <a:gd name="connsiteX0" fmla="*/ 0 w 2196095"/>
              <a:gd name="connsiteY0" fmla="*/ 0 h 331576"/>
              <a:gd name="connsiteX1" fmla="*/ 1864519 w 2196095"/>
              <a:gd name="connsiteY1" fmla="*/ 0 h 331576"/>
              <a:gd name="connsiteX2" fmla="*/ 2196095 w 2196095"/>
              <a:gd name="connsiteY2" fmla="*/ 331576 h 331576"/>
              <a:gd name="connsiteX3" fmla="*/ 0 w 2196095"/>
              <a:gd name="connsiteY3" fmla="*/ 331576 h 33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6095" h="331576">
                <a:moveTo>
                  <a:pt x="0" y="0"/>
                </a:moveTo>
                <a:lnTo>
                  <a:pt x="1864519" y="0"/>
                </a:lnTo>
                <a:lnTo>
                  <a:pt x="2196095" y="331576"/>
                </a:lnTo>
                <a:lnTo>
                  <a:pt x="0" y="331576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lumMod val="95000"/>
                  <a:alpha val="52000"/>
                </a:sysClr>
              </a:gs>
              <a:gs pos="100000">
                <a:sysClr val="window" lastClr="FFFFFF">
                  <a:lumMod val="95000"/>
                  <a:alpha val="26000"/>
                </a:sys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  <a:scene3d>
            <a:camera prst="orthographicFront">
              <a:rot lat="600000" lon="20099991" rev="0"/>
            </a:camera>
            <a:lightRig rig="threePt" dir="t"/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86" name="椭圆 185"/>
          <p:cNvSpPr>
            <a:spLocks noChangeAspect="1"/>
          </p:cNvSpPr>
          <p:nvPr/>
        </p:nvSpPr>
        <p:spPr>
          <a:xfrm>
            <a:off x="4490884" y="1524551"/>
            <a:ext cx="137413" cy="1374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87" name="五边形 186"/>
          <p:cNvSpPr/>
          <p:nvPr/>
        </p:nvSpPr>
        <p:spPr>
          <a:xfrm flipH="1">
            <a:off x="2637358" y="3844198"/>
            <a:ext cx="2206783" cy="673498"/>
          </a:xfrm>
          <a:prstGeom prst="homePlate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410850" lon="19805547" rev="44255"/>
            </a:camera>
            <a:lightRig rig="threePt" dir="t"/>
          </a:scene3d>
          <a:sp3d extrusionH="254000"/>
        </p:spPr>
        <p:txBody>
          <a:bodyPr rtlCol="0" anchor="ctr"/>
          <a:lstStyle/>
          <a:p>
            <a:pPr lvl="0" algn="ctr"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“未来生活广场”</a:t>
            </a:r>
            <a:endParaRPr lang="zh-CN" altLang="en-US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9" name="椭圆 188"/>
          <p:cNvSpPr>
            <a:spLocks noChangeAspect="1"/>
          </p:cNvSpPr>
          <p:nvPr/>
        </p:nvSpPr>
        <p:spPr>
          <a:xfrm flipH="1">
            <a:off x="4469324" y="4165091"/>
            <a:ext cx="137413" cy="137413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0" name="任意多边形 189"/>
          <p:cNvSpPr/>
          <p:nvPr/>
        </p:nvSpPr>
        <p:spPr>
          <a:xfrm flipH="1">
            <a:off x="2626846" y="3853368"/>
            <a:ext cx="2217294" cy="332557"/>
          </a:xfrm>
          <a:custGeom>
            <a:avLst/>
            <a:gdLst>
              <a:gd name="connsiteX0" fmla="*/ 0 w 2196095"/>
              <a:gd name="connsiteY0" fmla="*/ 0 h 331576"/>
              <a:gd name="connsiteX1" fmla="*/ 1864519 w 2196095"/>
              <a:gd name="connsiteY1" fmla="*/ 0 h 331576"/>
              <a:gd name="connsiteX2" fmla="*/ 2196095 w 2196095"/>
              <a:gd name="connsiteY2" fmla="*/ 331576 h 331576"/>
              <a:gd name="connsiteX3" fmla="*/ 0 w 2196095"/>
              <a:gd name="connsiteY3" fmla="*/ 331576 h 33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6095" h="331576">
                <a:moveTo>
                  <a:pt x="0" y="0"/>
                </a:moveTo>
                <a:lnTo>
                  <a:pt x="1864519" y="0"/>
                </a:lnTo>
                <a:lnTo>
                  <a:pt x="2196095" y="331576"/>
                </a:lnTo>
                <a:lnTo>
                  <a:pt x="0" y="331576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lumMod val="95000"/>
                  <a:alpha val="52000"/>
                </a:sysClr>
              </a:gs>
              <a:gs pos="100000">
                <a:sysClr val="window" lastClr="FFFFFF">
                  <a:lumMod val="95000"/>
                  <a:alpha val="26000"/>
                </a:sys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  <a:scene3d>
            <a:camera prst="orthographicFront">
              <a:rot lat="410850" lon="19805547" rev="44255"/>
            </a:camera>
            <a:lightRig rig="threePt" dir="t"/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2" name="椭圆 191"/>
          <p:cNvSpPr>
            <a:spLocks noChangeAspect="1"/>
          </p:cNvSpPr>
          <p:nvPr/>
        </p:nvSpPr>
        <p:spPr>
          <a:xfrm flipH="1">
            <a:off x="4469324" y="3903992"/>
            <a:ext cx="137413" cy="137413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3" name="五边形 192"/>
          <p:cNvSpPr/>
          <p:nvPr/>
        </p:nvSpPr>
        <p:spPr>
          <a:xfrm>
            <a:off x="4310371" y="3012177"/>
            <a:ext cx="2206783" cy="673498"/>
          </a:xfrm>
          <a:prstGeom prst="homePlat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475091" lon="1230561" rev="131532"/>
            </a:camera>
            <a:lightRig rig="threePt" dir="t">
              <a:rot lat="0" lon="0" rev="10200000"/>
            </a:lightRig>
          </a:scene3d>
          <a:sp3d extrusionH="254000"/>
        </p:spPr>
        <p:txBody>
          <a:bodyPr rtlCol="0" anchor="ctr"/>
          <a:lstStyle/>
          <a:p>
            <a:pPr lvl="0" algn="ctr"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“未来公交”计划</a:t>
            </a:r>
            <a:endParaRPr lang="zh-CN" altLang="en-US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5" name="椭圆 194"/>
          <p:cNvSpPr>
            <a:spLocks noChangeAspect="1"/>
          </p:cNvSpPr>
          <p:nvPr/>
        </p:nvSpPr>
        <p:spPr>
          <a:xfrm>
            <a:off x="4469324" y="3438645"/>
            <a:ext cx="137413" cy="13741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6" name="任意多边形 195"/>
          <p:cNvSpPr/>
          <p:nvPr/>
        </p:nvSpPr>
        <p:spPr>
          <a:xfrm>
            <a:off x="4306099" y="3017891"/>
            <a:ext cx="2194366" cy="332557"/>
          </a:xfrm>
          <a:custGeom>
            <a:avLst/>
            <a:gdLst>
              <a:gd name="connsiteX0" fmla="*/ 0 w 2196095"/>
              <a:gd name="connsiteY0" fmla="*/ 0 h 331576"/>
              <a:gd name="connsiteX1" fmla="*/ 1864519 w 2196095"/>
              <a:gd name="connsiteY1" fmla="*/ 0 h 331576"/>
              <a:gd name="connsiteX2" fmla="*/ 2196095 w 2196095"/>
              <a:gd name="connsiteY2" fmla="*/ 331576 h 331576"/>
              <a:gd name="connsiteX3" fmla="*/ 0 w 2196095"/>
              <a:gd name="connsiteY3" fmla="*/ 331576 h 33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6095" h="331576">
                <a:moveTo>
                  <a:pt x="0" y="0"/>
                </a:moveTo>
                <a:lnTo>
                  <a:pt x="1864519" y="0"/>
                </a:lnTo>
                <a:lnTo>
                  <a:pt x="2196095" y="331576"/>
                </a:lnTo>
                <a:lnTo>
                  <a:pt x="0" y="331576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lumMod val="95000"/>
                  <a:alpha val="52000"/>
                </a:sysClr>
              </a:gs>
              <a:gs pos="100000">
                <a:sysClr val="window" lastClr="FFFFFF">
                  <a:lumMod val="95000"/>
                  <a:alpha val="26000"/>
                </a:sys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  <a:scene3d>
            <a:camera prst="orthographicFront">
              <a:rot lat="475091" lon="1230561" rev="131532"/>
            </a:camera>
            <a:lightRig rig="threePt" dir="t"/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8" name="椭圆 197"/>
          <p:cNvSpPr>
            <a:spLocks noChangeAspect="1"/>
          </p:cNvSpPr>
          <p:nvPr/>
        </p:nvSpPr>
        <p:spPr>
          <a:xfrm>
            <a:off x="4469324" y="3138321"/>
            <a:ext cx="137413" cy="13741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9" name="五边形 198"/>
          <p:cNvSpPr/>
          <p:nvPr/>
        </p:nvSpPr>
        <p:spPr>
          <a:xfrm flipH="1">
            <a:off x="2643284" y="2180157"/>
            <a:ext cx="2206783" cy="673498"/>
          </a:xfrm>
          <a:prstGeom prst="homePlat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747839" lon="1240953" rev="156170"/>
            </a:camera>
            <a:lightRig rig="threePt" dir="t">
              <a:rot lat="0" lon="0" rev="4800000"/>
            </a:lightRig>
          </a:scene3d>
          <a:sp3d extrusionH="254000"/>
        </p:spPr>
        <p:txBody>
          <a:bodyPr rtlCol="0" anchor="ctr"/>
          <a:lstStyle/>
          <a:p>
            <a:pPr lvl="0" algn="ctr"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“未来医院”计划</a:t>
            </a:r>
            <a:endParaRPr lang="zh-CN" altLang="en-US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01" name="椭圆 200"/>
          <p:cNvSpPr>
            <a:spLocks noChangeAspect="1"/>
          </p:cNvSpPr>
          <p:nvPr/>
        </p:nvSpPr>
        <p:spPr>
          <a:xfrm flipH="1">
            <a:off x="4469324" y="2626369"/>
            <a:ext cx="137413" cy="137413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2" name="任意多边形 201"/>
          <p:cNvSpPr/>
          <p:nvPr/>
        </p:nvSpPr>
        <p:spPr>
          <a:xfrm flipH="1">
            <a:off x="2643284" y="2180157"/>
            <a:ext cx="2194366" cy="332557"/>
          </a:xfrm>
          <a:custGeom>
            <a:avLst/>
            <a:gdLst>
              <a:gd name="connsiteX0" fmla="*/ 0 w 2196095"/>
              <a:gd name="connsiteY0" fmla="*/ 0 h 331576"/>
              <a:gd name="connsiteX1" fmla="*/ 1864519 w 2196095"/>
              <a:gd name="connsiteY1" fmla="*/ 0 h 331576"/>
              <a:gd name="connsiteX2" fmla="*/ 2196095 w 2196095"/>
              <a:gd name="connsiteY2" fmla="*/ 331576 h 331576"/>
              <a:gd name="connsiteX3" fmla="*/ 0 w 2196095"/>
              <a:gd name="connsiteY3" fmla="*/ 331576 h 33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6095" h="331576">
                <a:moveTo>
                  <a:pt x="0" y="0"/>
                </a:moveTo>
                <a:lnTo>
                  <a:pt x="1864519" y="0"/>
                </a:lnTo>
                <a:lnTo>
                  <a:pt x="2196095" y="331576"/>
                </a:lnTo>
                <a:lnTo>
                  <a:pt x="0" y="331576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lumMod val="95000"/>
                  <a:alpha val="52000"/>
                </a:sysClr>
              </a:gs>
              <a:gs pos="100000">
                <a:sysClr val="window" lastClr="FFFFFF">
                  <a:lumMod val="95000"/>
                  <a:alpha val="26000"/>
                </a:sys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  <a:scene3d>
            <a:camera prst="orthographicFront">
              <a:rot lat="747839" lon="1240953" rev="156170"/>
            </a:camera>
            <a:lightRig rig="threePt" dir="t"/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4" name="椭圆 203"/>
          <p:cNvSpPr>
            <a:spLocks noChangeAspect="1"/>
          </p:cNvSpPr>
          <p:nvPr/>
        </p:nvSpPr>
        <p:spPr>
          <a:xfrm flipH="1">
            <a:off x="4469324" y="2321694"/>
            <a:ext cx="137413" cy="137413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539552" y="476672"/>
            <a:ext cx="4320480" cy="587478"/>
            <a:chOff x="2843808" y="455803"/>
            <a:chExt cx="3744416" cy="457481"/>
          </a:xfrm>
        </p:grpSpPr>
        <p:sp>
          <p:nvSpPr>
            <p:cNvPr id="168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支付宝钱包</a:t>
              </a: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启动 “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未来计划</a:t>
              </a: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”</a:t>
              </a:r>
              <a:endParaRPr lang="zh-CN" altLang="en-US" sz="2400" dirty="0"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  <p:sp>
        <p:nvSpPr>
          <p:cNvPr id="170" name="五边形 169"/>
          <p:cNvSpPr/>
          <p:nvPr/>
        </p:nvSpPr>
        <p:spPr>
          <a:xfrm>
            <a:off x="4283968" y="4555702"/>
            <a:ext cx="2206783" cy="673498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600000" lon="20099991" rev="0"/>
            </a:camera>
            <a:lightRig rig="threePt" dir="t"/>
          </a:scene3d>
          <a:sp3d extrusionH="254000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</a:rPr>
              <a:t>“未来商圈”</a:t>
            </a:r>
            <a:endParaRPr kumimoji="0" lang="zh-CN" altLang="en-US" sz="1800" b="0" i="0" u="none" strike="noStrike" kern="0" cap="none" spc="0" normalizeH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1" name="椭圆 170"/>
          <p:cNvSpPr>
            <a:spLocks noChangeAspect="1"/>
          </p:cNvSpPr>
          <p:nvPr/>
        </p:nvSpPr>
        <p:spPr>
          <a:xfrm>
            <a:off x="4464481" y="5053931"/>
            <a:ext cx="137413" cy="1374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2" name="任意多边形 171"/>
          <p:cNvSpPr/>
          <p:nvPr/>
        </p:nvSpPr>
        <p:spPr>
          <a:xfrm>
            <a:off x="4292192" y="4558645"/>
            <a:ext cx="2194366" cy="332557"/>
          </a:xfrm>
          <a:custGeom>
            <a:avLst/>
            <a:gdLst>
              <a:gd name="connsiteX0" fmla="*/ 0 w 2196095"/>
              <a:gd name="connsiteY0" fmla="*/ 0 h 331576"/>
              <a:gd name="connsiteX1" fmla="*/ 1864519 w 2196095"/>
              <a:gd name="connsiteY1" fmla="*/ 0 h 331576"/>
              <a:gd name="connsiteX2" fmla="*/ 2196095 w 2196095"/>
              <a:gd name="connsiteY2" fmla="*/ 331576 h 331576"/>
              <a:gd name="connsiteX3" fmla="*/ 0 w 2196095"/>
              <a:gd name="connsiteY3" fmla="*/ 331576 h 33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6095" h="331576">
                <a:moveTo>
                  <a:pt x="0" y="0"/>
                </a:moveTo>
                <a:lnTo>
                  <a:pt x="1864519" y="0"/>
                </a:lnTo>
                <a:lnTo>
                  <a:pt x="2196095" y="331576"/>
                </a:lnTo>
                <a:lnTo>
                  <a:pt x="0" y="331576"/>
                </a:lnTo>
                <a:close/>
              </a:path>
            </a:pathLst>
          </a:custGeom>
          <a:gradFill>
            <a:gsLst>
              <a:gs pos="0">
                <a:sysClr val="window" lastClr="FFFFFF">
                  <a:lumMod val="95000"/>
                  <a:alpha val="52000"/>
                </a:sysClr>
              </a:gs>
              <a:gs pos="100000">
                <a:sysClr val="window" lastClr="FFFFFF">
                  <a:lumMod val="95000"/>
                  <a:alpha val="26000"/>
                </a:sys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  <a:scene3d>
            <a:camera prst="orthographicFront">
              <a:rot lat="600000" lon="20099991" rev="0"/>
            </a:camera>
            <a:lightRig rig="threePt" dir="t"/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4464481" y="4732115"/>
            <a:ext cx="137413" cy="1374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01767" y="821307"/>
            <a:ext cx="2315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自动收到推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送消息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点击该消息，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自动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连接上网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展示商家信息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86559" y="2652857"/>
            <a:ext cx="26574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支持相关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NFC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功能的手机</a:t>
            </a: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进入应用：城市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一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卡通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申请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一张公交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卡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支付宝充值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552" y="3724260"/>
            <a:ext cx="21695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用户基于手机预订酒店、美食、地图导航甚至打车软件等服务，归集到支付宝钱包进行支付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00192" y="4233797"/>
            <a:ext cx="24837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日，阿里巴巴集团与杭州市下城区政府联合宣布达成战略合作，杭州最繁华的核心商圈“武林商圈”将被打造成全国首个“未来商圈”。</a:t>
            </a:r>
          </a:p>
        </p:txBody>
      </p:sp>
      <p:sp>
        <p:nvSpPr>
          <p:cNvPr id="9" name="矩形 8"/>
          <p:cNvSpPr/>
          <p:nvPr/>
        </p:nvSpPr>
        <p:spPr>
          <a:xfrm>
            <a:off x="438440" y="1583030"/>
            <a:ext cx="23718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消费者可直接实现就近选择医院、挂号、医院导航、候诊排队、缴费、取报告以及医患互动功能。</a:t>
            </a:r>
          </a:p>
        </p:txBody>
      </p:sp>
      <p:sp>
        <p:nvSpPr>
          <p:cNvPr id="10" name="矩形 9"/>
          <p:cNvSpPr/>
          <p:nvPr/>
        </p:nvSpPr>
        <p:spPr>
          <a:xfrm>
            <a:off x="395536" y="6237312"/>
            <a:ext cx="8345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构建一个线上线下紧密融合的本地生活服务</a:t>
            </a:r>
            <a:r>
              <a:rPr lang="zh-CN" altLang="en-US" sz="3200" dirty="0" smtClean="0"/>
              <a:t>圈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166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39552" y="476672"/>
            <a:ext cx="5886400" cy="587478"/>
            <a:chOff x="2843808" y="455803"/>
            <a:chExt cx="3744416" cy="457481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微</a:t>
              </a: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信 “</a:t>
              </a:r>
              <a:r>
                <a:rPr lang="zh-CN" altLang="en-US" sz="2400" dirty="0" smtClean="0">
                  <a:solidFill>
                    <a:srgbClr val="FF6100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智慧生活</a:t>
              </a: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”</a:t>
              </a:r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全行业</a:t>
              </a:r>
              <a:r>
                <a:rPr lang="en-US" altLang="zh-CN" sz="2400" dirty="0" err="1">
                  <a:latin typeface="黑体" pitchFamily="49" charset="-122"/>
                  <a:ea typeface="黑体" pitchFamily="49" charset="-122"/>
                  <a:cs typeface="Lao UI" pitchFamily="34" charset="0"/>
                </a:rPr>
                <a:t>O2O</a:t>
              </a:r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解决方案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5" b="25393"/>
          <a:stretch/>
        </p:blipFill>
        <p:spPr bwMode="auto">
          <a:xfrm>
            <a:off x="708248" y="1704959"/>
            <a:ext cx="6096000" cy="143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8248" y="1314965"/>
            <a:ext cx="176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 smtClean="0"/>
              <a:t>智慧餐厅</a:t>
            </a:r>
            <a:endParaRPr lang="zh-CN" altLang="en-US" sz="20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6654" b="11795"/>
          <a:stretch/>
        </p:blipFill>
        <p:spPr bwMode="auto">
          <a:xfrm>
            <a:off x="2560648" y="3433151"/>
            <a:ext cx="5827776" cy="280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60648" y="3292066"/>
            <a:ext cx="176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 smtClean="0"/>
              <a:t>智慧酒店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7003948" y="1686695"/>
            <a:ext cx="1732728" cy="12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微信自助点餐、微信呼叫服务和自助结账</a:t>
            </a:r>
          </a:p>
        </p:txBody>
      </p:sp>
      <p:sp>
        <p:nvSpPr>
          <p:cNvPr id="12" name="矩形 11"/>
          <p:cNvSpPr/>
          <p:nvPr/>
        </p:nvSpPr>
        <p:spPr>
          <a:xfrm>
            <a:off x="662304" y="4009215"/>
            <a:ext cx="19539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微信自助选</a:t>
            </a:r>
            <a:r>
              <a:rPr lang="zh-CN" altLang="en-US" dirty="0" smtClean="0"/>
              <a:t>房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/>
              <a:t>微</a:t>
            </a:r>
            <a:r>
              <a:rPr lang="zh-CN" altLang="en-US" dirty="0"/>
              <a:t>信</a:t>
            </a:r>
            <a:r>
              <a:rPr lang="zh-CN" altLang="en-US" dirty="0" smtClean="0"/>
              <a:t>开门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/>
              <a:t>微</a:t>
            </a:r>
            <a:r>
              <a:rPr lang="zh-CN" altLang="en-US" dirty="0"/>
              <a:t>信客</a:t>
            </a:r>
            <a:r>
              <a:rPr lang="zh-CN" altLang="en-US" dirty="0" smtClean="0"/>
              <a:t>服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/>
              <a:t>微</a:t>
            </a:r>
            <a:r>
              <a:rPr lang="zh-CN" altLang="en-US" dirty="0"/>
              <a:t>信支付</a:t>
            </a:r>
          </a:p>
        </p:txBody>
      </p:sp>
    </p:spTree>
    <p:extLst>
      <p:ext uri="{BB962C8B-B14F-4D97-AF65-F5344CB8AC3E}">
        <p14:creationId xmlns:p14="http://schemas.microsoft.com/office/powerpoint/2010/main" val="10899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85925" y="5408881"/>
            <a:ext cx="1761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 smtClean="0"/>
              <a:t>智慧零售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/>
              <a:t>智慧</a:t>
            </a:r>
            <a:r>
              <a:rPr lang="zh-CN" altLang="en-US" sz="2000" b="1" dirty="0" smtClean="0"/>
              <a:t>票务</a:t>
            </a:r>
            <a:endParaRPr lang="en-US" altLang="zh-CN" sz="2000" b="1" dirty="0" smtClean="0"/>
          </a:p>
        </p:txBody>
      </p:sp>
      <p:sp>
        <p:nvSpPr>
          <p:cNvPr id="11" name="矩形 10"/>
          <p:cNvSpPr/>
          <p:nvPr/>
        </p:nvSpPr>
        <p:spPr>
          <a:xfrm>
            <a:off x="4644008" y="5373216"/>
            <a:ext cx="1565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/>
              <a:t>智慧校园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/>
              <a:t>智慧</a:t>
            </a:r>
            <a:r>
              <a:rPr lang="zh-CN" altLang="en-US" sz="2000" b="1" dirty="0" smtClean="0"/>
              <a:t>速递</a:t>
            </a:r>
            <a:endParaRPr lang="en-US" altLang="zh-CN" sz="2000" b="1" dirty="0"/>
          </a:p>
        </p:txBody>
      </p:sp>
      <p:sp>
        <p:nvSpPr>
          <p:cNvPr id="12" name="矩形 11"/>
          <p:cNvSpPr/>
          <p:nvPr/>
        </p:nvSpPr>
        <p:spPr>
          <a:xfrm>
            <a:off x="2691623" y="5408881"/>
            <a:ext cx="15923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/>
              <a:t>智慧停车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/>
              <a:t>智慧客运</a:t>
            </a:r>
            <a:endParaRPr lang="en-US" altLang="zh-CN" sz="2000" b="1" dirty="0"/>
          </a:p>
        </p:txBody>
      </p:sp>
      <p:sp>
        <p:nvSpPr>
          <p:cNvPr id="13" name="矩形 12"/>
          <p:cNvSpPr/>
          <p:nvPr/>
        </p:nvSpPr>
        <p:spPr>
          <a:xfrm>
            <a:off x="6588224" y="5373216"/>
            <a:ext cx="19428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/>
              <a:t>智慧社区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/>
              <a:t>智慧销售</a:t>
            </a:r>
            <a:endParaRPr lang="en-US" altLang="zh-CN" sz="20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539552" y="404664"/>
            <a:ext cx="5886400" cy="587478"/>
            <a:chOff x="2843808" y="455803"/>
            <a:chExt cx="3744416" cy="457481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微</a:t>
              </a: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信 “</a:t>
              </a:r>
              <a:r>
                <a:rPr lang="zh-CN" altLang="en-US" sz="2400" dirty="0" smtClean="0">
                  <a:solidFill>
                    <a:srgbClr val="FF6100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智慧生活</a:t>
              </a: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”</a:t>
              </a:r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全行业</a:t>
              </a:r>
              <a:r>
                <a:rPr lang="en-US" altLang="zh-CN" sz="2400" dirty="0" err="1">
                  <a:latin typeface="黑体" pitchFamily="49" charset="-122"/>
                  <a:ea typeface="黑体" pitchFamily="49" charset="-122"/>
                  <a:cs typeface="Lao UI" pitchFamily="34" charset="0"/>
                </a:rPr>
                <a:t>O2O</a:t>
              </a:r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解决方案</a:t>
              </a:r>
            </a:p>
          </p:txBody>
        </p:sp>
      </p:grpSp>
      <p:sp>
        <p:nvSpPr>
          <p:cNvPr id="8" name="KSO_Shape"/>
          <p:cNvSpPr/>
          <p:nvPr/>
        </p:nvSpPr>
        <p:spPr>
          <a:xfrm>
            <a:off x="0" y="5373216"/>
            <a:ext cx="9144000" cy="1184920"/>
          </a:xfrm>
          <a:prstGeom prst="snip2DiagRect">
            <a:avLst>
              <a:gd name="adj1" fmla="val 0"/>
              <a:gd name="adj2" fmla="val 23229"/>
            </a:avLst>
          </a:prstGeom>
          <a:solidFill>
            <a:srgbClr val="4AB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890" y="5499229"/>
            <a:ext cx="7775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微信公众号＋微信</a:t>
            </a:r>
            <a:r>
              <a:rPr lang="zh-CN" altLang="en-US" sz="2800" b="1" dirty="0" smtClean="0"/>
              <a:t>支付，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     为</a:t>
            </a:r>
            <a:r>
              <a:rPr lang="zh-CN" altLang="en-US" sz="2800" b="1" dirty="0"/>
              <a:t>各行业的合作商家提供“</a:t>
            </a:r>
            <a:r>
              <a:rPr lang="zh-CN" altLang="en-US" sz="2800" b="1" dirty="0">
                <a:solidFill>
                  <a:srgbClr val="FF6100"/>
                </a:solidFill>
              </a:rPr>
              <a:t>连接一切</a:t>
            </a:r>
            <a:r>
              <a:rPr lang="zh-CN" altLang="en-US" sz="2800" b="1" dirty="0"/>
              <a:t>”的能力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248" y="980728"/>
            <a:ext cx="176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 smtClean="0"/>
              <a:t>智慧医院</a:t>
            </a:r>
            <a:endParaRPr lang="zh-CN" altLang="en-US" sz="20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20384" r="14351" b="12960"/>
          <a:stretch/>
        </p:blipFill>
        <p:spPr bwMode="auto">
          <a:xfrm>
            <a:off x="3280569" y="1122253"/>
            <a:ext cx="3591319" cy="18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043608" y="1196752"/>
            <a:ext cx="22060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全流程微信</a:t>
            </a:r>
            <a:r>
              <a:rPr lang="zh-CN" altLang="en-US" dirty="0" smtClean="0"/>
              <a:t>挂号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到</a:t>
            </a:r>
            <a:r>
              <a:rPr lang="zh-CN" altLang="en-US" dirty="0"/>
              <a:t>号微信</a:t>
            </a:r>
            <a:r>
              <a:rPr lang="zh-CN" altLang="en-US" dirty="0" smtClean="0"/>
              <a:t>提醒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微</a:t>
            </a:r>
            <a:r>
              <a:rPr lang="zh-CN" altLang="en-US" dirty="0"/>
              <a:t>信支付</a:t>
            </a:r>
            <a:r>
              <a:rPr lang="zh-CN" altLang="en-US" dirty="0" smtClean="0"/>
              <a:t>结账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微</a:t>
            </a:r>
            <a:r>
              <a:rPr lang="zh-CN" altLang="en-US" dirty="0"/>
              <a:t>信查验检查单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086" y="3140968"/>
            <a:ext cx="176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b="1" dirty="0" smtClean="0"/>
              <a:t>智慧速递</a:t>
            </a:r>
            <a:endParaRPr lang="zh-CN" altLang="en-US" sz="2000" b="1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0384" r="6364" b="17450"/>
          <a:stretch/>
        </p:blipFill>
        <p:spPr bwMode="auto">
          <a:xfrm>
            <a:off x="2260717" y="3140968"/>
            <a:ext cx="5631021" cy="222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04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2" grpId="0"/>
      <p:bldP spid="13" grpId="0"/>
      <p:bldP spid="8" grpId="0" animBg="1"/>
      <p:bldP spid="9" grpId="0"/>
      <p:bldP spid="10" grpId="0"/>
      <p:bldP spid="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3608" y="819842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45" y="2204864"/>
            <a:ext cx="287357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139952" y="1700808"/>
            <a:ext cx="4572000" cy="3368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商家</a:t>
            </a:r>
            <a:r>
              <a:rPr lang="zh-CN" altLang="en-US" dirty="0"/>
              <a:t>在百度移动平台上开设的账号，消费者在其移动平台</a:t>
            </a:r>
            <a:r>
              <a:rPr lang="en-US" altLang="zh-CN" dirty="0"/>
              <a:t>(</a:t>
            </a:r>
            <a:r>
              <a:rPr lang="zh-CN" altLang="en-US" dirty="0"/>
              <a:t>搜索、地图等</a:t>
            </a:r>
            <a:r>
              <a:rPr lang="en-US" altLang="zh-CN" dirty="0"/>
              <a:t>)</a:t>
            </a:r>
            <a:r>
              <a:rPr lang="zh-CN" altLang="en-US" dirty="0"/>
              <a:t>上搜索商家的名称时，百度会在移动端优先呈现商家的直达号，而如果消费者在搜索框里输入“</a:t>
            </a:r>
            <a:r>
              <a:rPr lang="en-US" altLang="zh-CN" dirty="0"/>
              <a:t>@</a:t>
            </a:r>
            <a:r>
              <a:rPr lang="zh-CN" altLang="en-US" dirty="0"/>
              <a:t>商家名称”，则可以“直达”商家的直达号平台。通过这种方式，百度将线上有明确消费意向的用户引导到线下的商家，促成消费，并沉淀用户进行粉丝营销。</a:t>
            </a:r>
            <a:endParaRPr lang="zh-CN" altLang="en-US" dirty="0"/>
          </a:p>
        </p:txBody>
      </p:sp>
      <p:sp>
        <p:nvSpPr>
          <p:cNvPr id="6" name="KSO_Shape"/>
          <p:cNvSpPr/>
          <p:nvPr/>
        </p:nvSpPr>
        <p:spPr>
          <a:xfrm>
            <a:off x="0" y="5213695"/>
            <a:ext cx="9144000" cy="1344441"/>
          </a:xfrm>
          <a:prstGeom prst="snip2DiagRect">
            <a:avLst>
              <a:gd name="adj1" fmla="val 0"/>
              <a:gd name="adj2" fmla="val 23229"/>
            </a:avLst>
          </a:prstGeom>
          <a:solidFill>
            <a:srgbClr val="4AB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624" y="5661248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6100"/>
                </a:solidFill>
              </a:rPr>
              <a:t>功能核心：连接用户和服务</a:t>
            </a:r>
            <a:endParaRPr lang="zh-CN" altLang="en-US" sz="3600" b="1" dirty="0">
              <a:solidFill>
                <a:srgbClr val="FF61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2286" y="639799"/>
            <a:ext cx="5886400" cy="587478"/>
            <a:chOff x="2843808" y="455803"/>
            <a:chExt cx="3744416" cy="457481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百度推出了</a:t>
              </a: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“</a:t>
              </a:r>
              <a:r>
                <a:rPr lang="zh-CN" altLang="en-US" sz="2400" dirty="0" smtClean="0">
                  <a:solidFill>
                    <a:srgbClr val="FF6100"/>
                  </a:solidFill>
                  <a:latin typeface="黑体" pitchFamily="49" charset="-122"/>
                  <a:ea typeface="黑体" pitchFamily="49" charset="-122"/>
                  <a:cs typeface="Lao UI" pitchFamily="34" charset="0"/>
                </a:rPr>
                <a:t>直达号</a:t>
              </a: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” 全力</a:t>
              </a:r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抢食</a:t>
              </a:r>
              <a:r>
                <a:rPr lang="en-US" altLang="zh-CN" sz="2400" dirty="0" err="1">
                  <a:latin typeface="黑体" pitchFamily="49" charset="-122"/>
                  <a:ea typeface="黑体" pitchFamily="49" charset="-122"/>
                  <a:cs typeface="Lao UI" pitchFamily="34" charset="0"/>
                </a:rPr>
                <a:t>O2O</a:t>
              </a: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市场</a:t>
              </a:r>
              <a:endParaRPr lang="zh-CN" altLang="en-US" sz="2400" dirty="0">
                <a:latin typeface="黑体" pitchFamily="49" charset="-122"/>
                <a:ea typeface="黑体" pitchFamily="49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1868" y="1340768"/>
            <a:ext cx="835292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/>
              <a:t>【</a:t>
            </a:r>
            <a:r>
              <a:rPr lang="en-US" altLang="zh-CN" sz="2000" dirty="0" err="1"/>
              <a:t>PPT</a:t>
            </a:r>
            <a:r>
              <a:rPr lang="zh-CN" altLang="en-US" sz="2000" dirty="0"/>
              <a:t>干货</a:t>
            </a:r>
            <a:r>
              <a:rPr lang="en-US" altLang="zh-CN" sz="2000" dirty="0"/>
              <a:t>】27</a:t>
            </a:r>
            <a:r>
              <a:rPr lang="zh-CN" altLang="en-US" sz="2000" dirty="0"/>
              <a:t>张</a:t>
            </a:r>
            <a:r>
              <a:rPr lang="en-US" altLang="zh-CN" sz="2000" dirty="0" err="1"/>
              <a:t>PPT</a:t>
            </a:r>
            <a:r>
              <a:rPr lang="zh-CN" altLang="en-US" sz="2000" dirty="0"/>
              <a:t>为你解读沃尔玛生鲜</a:t>
            </a:r>
            <a:r>
              <a:rPr lang="en-US" altLang="zh-CN" sz="2000" dirty="0" err="1"/>
              <a:t>O2O</a:t>
            </a:r>
            <a:r>
              <a:rPr lang="zh-CN" altLang="en-US" sz="2000" dirty="0"/>
              <a:t>解决</a:t>
            </a:r>
            <a:r>
              <a:rPr lang="zh-CN" altLang="en-US" sz="2000" dirty="0" smtClean="0"/>
              <a:t>方案</a:t>
            </a:r>
            <a:r>
              <a:rPr lang="en-US" altLang="zh-CN" sz="1200" dirty="0"/>
              <a:t>http://</a:t>
            </a:r>
            <a:r>
              <a:rPr lang="en-US" altLang="zh-CN" sz="1200" dirty="0" err="1"/>
              <a:t>mp.weixin.qq.com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s?__biz</a:t>
            </a:r>
            <a:r>
              <a:rPr lang="en-US" altLang="zh-CN" sz="1200" dirty="0"/>
              <a:t>=</a:t>
            </a:r>
            <a:r>
              <a:rPr lang="en-US" altLang="zh-CN" sz="1200" dirty="0" err="1"/>
              <a:t>MzA4NzE5NDQxMQ</a:t>
            </a:r>
            <a:r>
              <a:rPr lang="en-US" altLang="zh-CN" sz="1200" dirty="0"/>
              <a:t>==&amp;</a:t>
            </a:r>
            <a:r>
              <a:rPr lang="en-US" altLang="zh-CN" sz="1200" dirty="0" smtClean="0"/>
              <a:t>mid=</a:t>
            </a:r>
            <a:r>
              <a:rPr lang="en-US" altLang="zh-CN" sz="1200" dirty="0" err="1" smtClean="0"/>
              <a:t>204444493&amp;idx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1&amp;sn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c4b5c0cd8267afd5141a100287898f8e&amp;key</a:t>
            </a:r>
            <a:r>
              <a:rPr lang="en-US" altLang="zh-CN" sz="1200" dirty="0" smtClean="0"/>
              <a:t>=8ea74966bf01cfb6aa3f353f199c920c7b2630de9a3f154d58ceb2467c37ec0699d33e1c1068ef3ccde20f1bbf741236&amp;ascene=</a:t>
            </a:r>
            <a:r>
              <a:rPr lang="en-US" altLang="zh-CN" sz="1200" dirty="0" err="1" smtClean="0"/>
              <a:t>7&amp;uin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MjYzOTkxNzAwMg%3D%3D&amp;devicetype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android-15&amp;version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26010042&amp;pass_ticket</a:t>
            </a:r>
            <a:r>
              <a:rPr lang="en-US" altLang="zh-CN" sz="1200" dirty="0" smtClean="0"/>
              <a:t>=uCP4%2FWSW97X1UJEusDJyEOkIKBA7%2BDX8G9CGgHF%2BAJMdbtOer%2FOLsvm4af5Dp8RV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/>
              <a:t>【</a:t>
            </a:r>
            <a:r>
              <a:rPr lang="en-US" altLang="zh-CN" dirty="0" err="1"/>
              <a:t>PPT】89</a:t>
            </a:r>
            <a:r>
              <a:rPr lang="zh-CN" altLang="en-US" dirty="0"/>
              <a:t>页</a:t>
            </a:r>
            <a:r>
              <a:rPr lang="en-US" altLang="zh-CN" dirty="0" err="1"/>
              <a:t>PPT</a:t>
            </a:r>
            <a:r>
              <a:rPr lang="zh-CN" altLang="en-US" dirty="0"/>
              <a:t>详解微信</a:t>
            </a:r>
            <a:r>
              <a:rPr lang="en-US" altLang="zh-CN" dirty="0" err="1"/>
              <a:t>O2O</a:t>
            </a:r>
            <a:r>
              <a:rPr lang="zh-CN" altLang="en-US" dirty="0"/>
              <a:t>行业解决方案（海量干货）</a:t>
            </a:r>
          </a:p>
          <a:p>
            <a:pPr lvl="1"/>
            <a:r>
              <a:rPr lang="en-US" altLang="zh-CN" sz="1200" dirty="0" smtClean="0">
                <a:hlinkClick r:id="rId2"/>
              </a:rPr>
              <a:t>http</a:t>
            </a:r>
            <a:r>
              <a:rPr lang="en-US" altLang="zh-CN" sz="1200" dirty="0">
                <a:hlinkClick r:id="rId2"/>
              </a:rPr>
              <a:t>://</a:t>
            </a:r>
            <a:r>
              <a:rPr lang="en-US" altLang="zh-CN" sz="1200" dirty="0" err="1" smtClean="0">
                <a:hlinkClick r:id="rId2"/>
              </a:rPr>
              <a:t>ieb.whut.edu.cn</a:t>
            </a:r>
            <a:r>
              <a:rPr lang="en-US" altLang="zh-CN" sz="1200" dirty="0" smtClean="0">
                <a:hlinkClick r:id="rId2"/>
              </a:rPr>
              <a:t>/</a:t>
            </a:r>
            <a:r>
              <a:rPr lang="en-US" altLang="zh-CN" sz="1200" dirty="0" err="1" smtClean="0">
                <a:hlinkClick r:id="rId2"/>
              </a:rPr>
              <a:t>news_2767.html</a:t>
            </a:r>
            <a:endParaRPr lang="en-US" altLang="zh-CN" sz="1200" dirty="0" smtClean="0"/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dirty="0" smtClean="0"/>
              <a:t>36</a:t>
            </a:r>
            <a:r>
              <a:rPr lang="zh-CN" altLang="en-US" dirty="0"/>
              <a:t>页</a:t>
            </a:r>
            <a:r>
              <a:rPr lang="en-US" altLang="zh-CN" dirty="0" err="1"/>
              <a:t>PPT</a:t>
            </a:r>
            <a:r>
              <a:rPr lang="en-US" altLang="zh-CN" dirty="0"/>
              <a:t> | </a:t>
            </a:r>
            <a:r>
              <a:rPr lang="zh-CN" altLang="en-US" dirty="0"/>
              <a:t>干货：支付宝</a:t>
            </a:r>
            <a:r>
              <a:rPr lang="en-US" altLang="zh-CN" dirty="0" err="1"/>
              <a:t>O2O</a:t>
            </a:r>
            <a:r>
              <a:rPr lang="zh-CN" altLang="en-US" dirty="0"/>
              <a:t>商场解决</a:t>
            </a:r>
            <a:r>
              <a:rPr lang="zh-CN" altLang="en-US" dirty="0"/>
              <a:t>方案</a:t>
            </a:r>
            <a:endParaRPr lang="en-US" altLang="zh-CN" dirty="0"/>
          </a:p>
          <a:p>
            <a:pPr lvl="1"/>
            <a:r>
              <a:rPr lang="en-US" altLang="zh-CN" sz="1200" dirty="0">
                <a:hlinkClick r:id="rId3"/>
              </a:rPr>
              <a:t>http://</a:t>
            </a:r>
            <a:r>
              <a:rPr lang="en-US" altLang="zh-CN" sz="1200" dirty="0" err="1" smtClean="0">
                <a:hlinkClick r:id="rId3"/>
              </a:rPr>
              <a:t>ieb.whut.edu.cn</a:t>
            </a:r>
            <a:r>
              <a:rPr lang="en-US" altLang="zh-CN" sz="1200" dirty="0" smtClean="0">
                <a:hlinkClick r:id="rId3"/>
              </a:rPr>
              <a:t>/</a:t>
            </a:r>
            <a:r>
              <a:rPr lang="en-US" altLang="zh-CN" sz="1200" dirty="0" err="1" smtClean="0">
                <a:hlinkClick r:id="rId3"/>
              </a:rPr>
              <a:t>info_2417.html</a:t>
            </a:r>
            <a:endParaRPr lang="en-US" altLang="zh-CN" sz="1200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 smtClean="0"/>
              <a:t>阿</a:t>
            </a:r>
            <a:r>
              <a:rPr lang="zh-CN" altLang="en-US" dirty="0"/>
              <a:t>里健康</a:t>
            </a:r>
            <a:r>
              <a:rPr lang="en-US" altLang="zh-CN" dirty="0" err="1"/>
              <a:t>O2O</a:t>
            </a:r>
            <a:r>
              <a:rPr lang="zh-CN" altLang="en-US" dirty="0"/>
              <a:t>项目内部</a:t>
            </a:r>
            <a:r>
              <a:rPr lang="en-US" altLang="zh-CN" dirty="0" err="1"/>
              <a:t>PPT</a:t>
            </a:r>
            <a:r>
              <a:rPr lang="zh-CN" altLang="en-US" dirty="0"/>
              <a:t>全泄密！ </a:t>
            </a:r>
            <a:endParaRPr lang="en-US" altLang="zh-CN" dirty="0"/>
          </a:p>
          <a:p>
            <a:pPr lvl="1"/>
            <a:r>
              <a:rPr lang="en-US" altLang="zh-CN" sz="1200" dirty="0"/>
              <a:t>http://</a:t>
            </a:r>
            <a:r>
              <a:rPr lang="en-US" altLang="zh-CN" sz="1200" dirty="0" err="1"/>
              <a:t>mp.weixin.qq.com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s?__biz</a:t>
            </a:r>
            <a:r>
              <a:rPr lang="en-US" altLang="zh-CN" sz="1200" dirty="0"/>
              <a:t>=</a:t>
            </a:r>
            <a:r>
              <a:rPr lang="en-US" altLang="zh-CN" sz="1200" dirty="0" err="1"/>
              <a:t>MzAwNzA0MTIxMA</a:t>
            </a:r>
            <a:r>
              <a:rPr lang="en-US" altLang="zh-CN" sz="1200" dirty="0"/>
              <a:t>==&amp;</a:t>
            </a:r>
            <a:r>
              <a:rPr lang="en-US" altLang="zh-CN" sz="1200" dirty="0" smtClean="0"/>
              <a:t>mid=</a:t>
            </a:r>
            <a:r>
              <a:rPr lang="en-US" altLang="zh-CN" sz="1200" dirty="0" err="1" smtClean="0"/>
              <a:t>203168425&amp;idx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1&amp;sn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36263496581ef5153c2a6c52aec5f1e4&amp;key</a:t>
            </a:r>
            <a:r>
              <a:rPr lang="en-US" altLang="zh-CN" sz="1200" dirty="0" smtClean="0"/>
              <a:t>=8ea74966bf01cfb61585cd4f2e3bfc9c6a681e7e0ad344e04c69675dfd2f59312985e5b6fdf623aeb209825713771faf&amp;ascene=</a:t>
            </a:r>
            <a:r>
              <a:rPr lang="en-US" altLang="zh-CN" sz="1200" dirty="0" err="1" smtClean="0"/>
              <a:t>7&amp;uin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MjYzOTkxNzAwMg%3D%3D&amp;devicetype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android-15&amp;version</a:t>
            </a:r>
            <a:r>
              <a:rPr lang="en-US" altLang="zh-CN" sz="1200" dirty="0" smtClean="0"/>
              <a:t>=</a:t>
            </a:r>
            <a:r>
              <a:rPr lang="en-US" altLang="zh-CN" sz="1200" dirty="0" err="1" smtClean="0"/>
              <a:t>26010042&amp;pass_ticket</a:t>
            </a:r>
            <a:r>
              <a:rPr lang="en-US" altLang="zh-CN" sz="1200" dirty="0" smtClean="0"/>
              <a:t>=GWF7oBtaTt8OWpjZWEOkOdycRZczp8YmsqRjEw4tISGP9SE71V8u09yDZZ51n8GP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/>
              <a:t>17</a:t>
            </a:r>
            <a:r>
              <a:rPr lang="zh-CN" altLang="en-US" dirty="0"/>
              <a:t>张</a:t>
            </a:r>
            <a:r>
              <a:rPr lang="en-US" altLang="zh-CN" dirty="0" err="1"/>
              <a:t>PPT</a:t>
            </a:r>
            <a:r>
              <a:rPr lang="zh-CN" altLang="en-US" dirty="0"/>
              <a:t>读懂京东的社区</a:t>
            </a:r>
            <a:r>
              <a:rPr lang="en-US" altLang="zh-CN" dirty="0" err="1"/>
              <a:t>O2O</a:t>
            </a:r>
            <a:r>
              <a:rPr lang="zh-CN" altLang="en-US" dirty="0"/>
              <a:t>战略（节选版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sz="1200" dirty="0">
                <a:hlinkClick r:id="rId4"/>
              </a:rPr>
              <a:t>http://</a:t>
            </a:r>
            <a:r>
              <a:rPr lang="en-US" altLang="zh-CN" sz="1200" dirty="0" err="1" smtClean="0">
                <a:hlinkClick r:id="rId4"/>
              </a:rPr>
              <a:t>ieb.whut.edu.cn</a:t>
            </a:r>
            <a:r>
              <a:rPr lang="en-US" altLang="zh-CN" sz="1200" dirty="0" smtClean="0">
                <a:hlinkClick r:id="rId4"/>
              </a:rPr>
              <a:t>/</a:t>
            </a:r>
            <a:r>
              <a:rPr lang="en-US" altLang="zh-CN" sz="1200" dirty="0" err="1" smtClean="0">
                <a:hlinkClick r:id="rId4"/>
              </a:rPr>
              <a:t>news_3017.html;jsessionid</a:t>
            </a:r>
            <a:r>
              <a:rPr lang="en-US" altLang="zh-CN" sz="1200" dirty="0" smtClean="0">
                <a:hlinkClick r:id="rId4"/>
              </a:rPr>
              <a:t>=</a:t>
            </a:r>
            <a:r>
              <a:rPr lang="en-US" altLang="zh-CN" sz="1200" dirty="0" err="1" smtClean="0">
                <a:hlinkClick r:id="rId4"/>
              </a:rPr>
              <a:t>404D78753FF866639F7A5BFDDB5D1FE8</a:t>
            </a:r>
            <a:endParaRPr lang="en-US" altLang="zh-CN" sz="1200" dirty="0" smtClean="0"/>
          </a:p>
          <a:p>
            <a:endParaRPr lang="zh-CN" altLang="en-US" sz="12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051720" y="639799"/>
            <a:ext cx="4891022" cy="587478"/>
            <a:chOff x="2843808" y="455803"/>
            <a:chExt cx="3744416" cy="457481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959920" y="641842"/>
              <a:ext cx="3528392" cy="271442"/>
            </a:xfrm>
            <a:custGeom>
              <a:avLst/>
              <a:gdLst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  <a:gd name="connsiteX0" fmla="*/ 0 w 3093568"/>
                <a:gd name="connsiteY0" fmla="*/ 0 h 271442"/>
                <a:gd name="connsiteX1" fmla="*/ 3093568 w 3093568"/>
                <a:gd name="connsiteY1" fmla="*/ 0 h 271442"/>
                <a:gd name="connsiteX2" fmla="*/ 3093568 w 3093568"/>
                <a:gd name="connsiteY2" fmla="*/ 271442 h 271442"/>
                <a:gd name="connsiteX3" fmla="*/ 0 w 3093568"/>
                <a:gd name="connsiteY3" fmla="*/ 271442 h 271442"/>
                <a:gd name="connsiteX4" fmla="*/ 0 w 3093568"/>
                <a:gd name="connsiteY4" fmla="*/ 0 h 27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568" h="271442">
                  <a:moveTo>
                    <a:pt x="0" y="0"/>
                  </a:moveTo>
                  <a:lnTo>
                    <a:pt x="3093568" y="0"/>
                  </a:lnTo>
                  <a:lnTo>
                    <a:pt x="3093568" y="271442"/>
                  </a:lnTo>
                  <a:cubicBezTo>
                    <a:pt x="1777407" y="81360"/>
                    <a:pt x="1788744" y="3494"/>
                    <a:pt x="0" y="2714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DDDD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843808" y="455803"/>
              <a:ext cx="3744416" cy="359508"/>
            </a:xfrm>
            <a:prstGeom prst="rect">
              <a:avLst/>
            </a:prstGeom>
            <a:solidFill>
              <a:srgbClr val="4AB7DC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巨头的</a:t>
              </a:r>
              <a:r>
                <a:rPr lang="en-US" altLang="zh-CN" sz="2400" dirty="0" err="1">
                  <a:latin typeface="黑体" pitchFamily="49" charset="-122"/>
                  <a:ea typeface="黑体" pitchFamily="49" charset="-122"/>
                  <a:cs typeface="Lao UI" pitchFamily="34" charset="0"/>
                </a:rPr>
                <a:t>O2O</a:t>
              </a:r>
              <a:r>
                <a:rPr lang="zh-CN" altLang="en-US" sz="2400" dirty="0">
                  <a:latin typeface="黑体" pitchFamily="49" charset="-122"/>
                  <a:ea typeface="黑体" pitchFamily="49" charset="-122"/>
                  <a:cs typeface="Lao UI" pitchFamily="34" charset="0"/>
                </a:rPr>
                <a:t>解决方案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86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2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29"/>
          <a:stretch/>
        </p:blipFill>
        <p:spPr bwMode="auto">
          <a:xfrm>
            <a:off x="179512" y="615449"/>
            <a:ext cx="4858428" cy="566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47"/>
          <a:stretch/>
        </p:blipFill>
        <p:spPr bwMode="auto">
          <a:xfrm>
            <a:off x="5057597" y="615449"/>
            <a:ext cx="3945540" cy="409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83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725" y="620688"/>
            <a:ext cx="4617491" cy="565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3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6230" y="2781730"/>
            <a:ext cx="1661674" cy="523220"/>
          </a:xfrm>
          <a:prstGeom prst="rect">
            <a:avLst/>
          </a:prstGeom>
          <a:solidFill>
            <a:srgbClr val="4AB7DC"/>
          </a:solidFill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</a:rPr>
              <a:t>行业概况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863038" y="1976435"/>
            <a:ext cx="0" cy="1613042"/>
          </a:xfrm>
          <a:prstGeom prst="line">
            <a:avLst/>
          </a:prstGeom>
          <a:ln w="3175">
            <a:solidFill>
              <a:srgbClr val="DDDDD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115616" y="2649087"/>
            <a:ext cx="2382678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966202" y="342327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4AB7DC"/>
                </a:solidFill>
              </a:rPr>
              <a:t>&gt;&gt;&gt;</a:t>
            </a:r>
            <a:endParaRPr lang="zh-CN" altLang="en-US" dirty="0">
              <a:solidFill>
                <a:srgbClr val="4AB7D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016382"/>
            <a:ext cx="7491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969696"/>
                </a:solidFill>
                <a:latin typeface="Serif Black" pitchFamily="2" charset="0"/>
                <a:ea typeface="DFKai-SB" pitchFamily="65" charset="-120"/>
              </a:rPr>
              <a:t>1</a:t>
            </a:r>
            <a:endParaRPr lang="zh-CN" altLang="en-US" sz="13800" dirty="0">
              <a:solidFill>
                <a:srgbClr val="969696"/>
              </a:solidFill>
              <a:latin typeface="Serif Black" pitchFamily="2" charset="0"/>
              <a:ea typeface="DFKai-SB" pitchFamily="65" charset="-12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2484784" y="2649087"/>
            <a:ext cx="238267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499992" y="2060848"/>
            <a:ext cx="1415772" cy="1436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发展现状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355976" y="2038828"/>
            <a:ext cx="0" cy="1613042"/>
          </a:xfrm>
          <a:prstGeom prst="line">
            <a:avLst/>
          </a:prstGeom>
          <a:ln w="3175">
            <a:solidFill>
              <a:srgbClr val="4AB7D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path" presetSubtype="0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 p14:bounceEnd="64000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  <p:bldP spid="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mbiz.qlogo.cn/mmbiz/KEsXTkKbBqQItdwXzK0WeqfnE9iaqXe6b4yHMVooqjvVx3Oaca5w606fQD09WWoibs2PRPDaxCPuYsjGuib9by1RA/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1" b="13965"/>
          <a:stretch/>
        </p:blipFill>
        <p:spPr bwMode="auto">
          <a:xfrm>
            <a:off x="0" y="1916832"/>
            <a:ext cx="9144000" cy="358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0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6646" r="9366" b="18522"/>
          <a:stretch/>
        </p:blipFill>
        <p:spPr bwMode="auto">
          <a:xfrm>
            <a:off x="755576" y="2780928"/>
            <a:ext cx="7649260" cy="290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0513" y="1015568"/>
            <a:ext cx="8562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dirty="0" smtClean="0"/>
              <a:t>移动</a:t>
            </a: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行业用户规模达到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6.1</a:t>
            </a:r>
            <a:r>
              <a:rPr lang="zh-CN" altLang="en-US" sz="2000" dirty="0" smtClean="0"/>
              <a:t>亿，占死去互联网整体用户规模的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57.5%</a:t>
            </a:r>
            <a:r>
              <a:rPr lang="zh-CN" altLang="en-US" sz="2000" dirty="0" smtClean="0"/>
              <a:t>；接近六成的用户使用过移动</a:t>
            </a: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服务，随着移动</a:t>
            </a: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行业的加速扩张，这一比例在未来将不断扩大。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40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mmbiz.qlogo.cn/mmbiz/KEsXTkKbBqQItdwXzK0WeqfnE9iaqXe6blhVNzshR7eVBvmYkh1YW16NEnzl5w6EaMtsGkHkwMWtosBCO099VUA/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18918" r="4698" b="10295"/>
          <a:stretch/>
        </p:blipFill>
        <p:spPr bwMode="auto">
          <a:xfrm>
            <a:off x="391885" y="2004210"/>
            <a:ext cx="8336479" cy="365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0513" y="1015568"/>
            <a:ext cx="856297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行业应用数量快速增加，覆盖更多生活相关领域。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2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t="28540" r="6593" b="22234"/>
          <a:stretch/>
        </p:blipFill>
        <p:spPr bwMode="auto">
          <a:xfrm>
            <a:off x="323528" y="2470824"/>
            <a:ext cx="8477586" cy="2686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0513" y="1218818"/>
            <a:ext cx="8562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zh-CN" altLang="en-US" sz="2000" dirty="0" smtClean="0"/>
              <a:t>典型应用不断涌现，</a:t>
            </a: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行业迎来用户增长与资本市场融资的双重热潮。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8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6230" y="2781730"/>
            <a:ext cx="1661674" cy="523220"/>
          </a:xfrm>
          <a:prstGeom prst="rect">
            <a:avLst/>
          </a:prstGeom>
          <a:solidFill>
            <a:srgbClr val="4AB7DC"/>
          </a:solidFill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</a:rPr>
              <a:t>行业图谱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863038" y="1976435"/>
            <a:ext cx="0" cy="1613042"/>
          </a:xfrm>
          <a:prstGeom prst="line">
            <a:avLst/>
          </a:prstGeom>
          <a:ln w="3175">
            <a:solidFill>
              <a:srgbClr val="DDDDD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115616" y="2649087"/>
            <a:ext cx="2382678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966202" y="342327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4AB7DC"/>
                </a:solidFill>
              </a:rPr>
              <a:t>&gt;&gt;&gt;</a:t>
            </a:r>
            <a:endParaRPr lang="zh-CN" altLang="en-US" dirty="0">
              <a:solidFill>
                <a:srgbClr val="4AB7D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016382"/>
            <a:ext cx="7491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969696"/>
                </a:solidFill>
                <a:latin typeface="Serif Black" pitchFamily="2" charset="0"/>
                <a:ea typeface="DFKai-SB" pitchFamily="65" charset="-120"/>
              </a:rPr>
              <a:t>2</a:t>
            </a:r>
            <a:endParaRPr lang="zh-CN" altLang="en-US" sz="13800" dirty="0">
              <a:solidFill>
                <a:srgbClr val="969696"/>
              </a:solidFill>
              <a:latin typeface="Serif Black" pitchFamily="2" charset="0"/>
              <a:ea typeface="DFKai-SB" pitchFamily="65" charset="-12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2484784" y="2649087"/>
            <a:ext cx="238267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355976" y="2038828"/>
            <a:ext cx="0" cy="1613042"/>
          </a:xfrm>
          <a:prstGeom prst="line">
            <a:avLst/>
          </a:prstGeom>
          <a:ln w="3175">
            <a:solidFill>
              <a:srgbClr val="4AB7D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示意图：O2O营销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80950"/>
            <a:ext cx="3744416" cy="2656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698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path" presetSubtype="0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 p14:bounceEnd="64000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 L 0.46285 0.00111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42" y="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22222E-6 L 0.43698 0.00389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40" y="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" t="24993" r="6545" b="17350"/>
          <a:stretch/>
        </p:blipFill>
        <p:spPr bwMode="auto">
          <a:xfrm>
            <a:off x="456500" y="2564904"/>
            <a:ext cx="8115805" cy="3022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0513" y="1124744"/>
            <a:ext cx="8562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AB7DC"/>
              </a:buClr>
              <a:buFont typeface="Wingdings" pitchFamily="2" charset="2"/>
              <a:buChar char="Ø"/>
            </a:pP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服务根植于人的多元化需求，需求出现则应用应运而生，而目前</a:t>
            </a:r>
            <a:r>
              <a:rPr lang="en-US" altLang="zh-CN" sz="2000" dirty="0" err="1" smtClean="0"/>
              <a:t>O2O</a:t>
            </a:r>
            <a:r>
              <a:rPr lang="zh-CN" altLang="en-US" sz="2000" dirty="0" smtClean="0"/>
              <a:t>行业已经囊括人们生活的各个方面，为用户生活提供不同程度的便利。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13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819</Words>
  <Application>Microsoft Office PowerPoint</Application>
  <PresentationFormat>全屏显示(4:3)</PresentationFormat>
  <Paragraphs>115</Paragraphs>
  <Slides>28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</dc:creator>
  <cp:lastModifiedBy>zhou</cp:lastModifiedBy>
  <cp:revision>56</cp:revision>
  <dcterms:created xsi:type="dcterms:W3CDTF">2015-03-10T10:27:08Z</dcterms:created>
  <dcterms:modified xsi:type="dcterms:W3CDTF">2015-03-12T09:53:17Z</dcterms:modified>
</cp:coreProperties>
</file>